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 id="514" r:id="rId5"/>
    <p:sldId id="531" r:id="rId6"/>
    <p:sldId id="579" r:id="rId7"/>
    <p:sldId id="581" r:id="rId8"/>
    <p:sldId id="580" r:id="rId9"/>
    <p:sldId id="627" r:id="rId10"/>
    <p:sldId id="582" r:id="rId11"/>
    <p:sldId id="565" r:id="rId12"/>
    <p:sldId id="528" r:id="rId13"/>
    <p:sldId id="544" r:id="rId14"/>
    <p:sldId id="545" r:id="rId15"/>
    <p:sldId id="583" r:id="rId16"/>
    <p:sldId id="546" r:id="rId17"/>
    <p:sldId id="547" r:id="rId18"/>
    <p:sldId id="548" r:id="rId19"/>
    <p:sldId id="549" r:id="rId20"/>
    <p:sldId id="550" r:id="rId21"/>
    <p:sldId id="552" r:id="rId22"/>
    <p:sldId id="551" r:id="rId23"/>
    <p:sldId id="346" r:id="rId24"/>
    <p:sldId id="330" r:id="rId25"/>
    <p:sldId id="402" r:id="rId26"/>
    <p:sldId id="435" r:id="rId27"/>
    <p:sldId id="434" r:id="rId28"/>
    <p:sldId id="433" r:id="rId29"/>
    <p:sldId id="404" r:id="rId30"/>
    <p:sldId id="405" r:id="rId31"/>
    <p:sldId id="408" r:id="rId32"/>
    <p:sldId id="411" r:id="rId33"/>
    <p:sldId id="412" r:id="rId34"/>
    <p:sldId id="415" r:id="rId35"/>
    <p:sldId id="417" r:id="rId36"/>
    <p:sldId id="421" r:id="rId37"/>
    <p:sldId id="422" r:id="rId38"/>
    <p:sldId id="423" r:id="rId39"/>
    <p:sldId id="475" r:id="rId40"/>
    <p:sldId id="482" r:id="rId41"/>
    <p:sldId id="494" r:id="rId42"/>
    <p:sldId id="496" r:id="rId43"/>
    <p:sldId id="424" r:id="rId44"/>
    <p:sldId id="403" r:id="rId45"/>
    <p:sldId id="553" r:id="rId46"/>
    <p:sldId id="554" r:id="rId47"/>
    <p:sldId id="555" r:id="rId48"/>
    <p:sldId id="556" r:id="rId49"/>
    <p:sldId id="557" r:id="rId50"/>
    <p:sldId id="558" r:id="rId51"/>
    <p:sldId id="559" r:id="rId52"/>
    <p:sldId id="564" r:id="rId53"/>
    <p:sldId id="56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6B"/>
    <a:srgbClr val="527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14E702-C5A1-488D-8B65-BBD128DFE5D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p>
            <a:endParaRPr lang="en-US" sz="1800" b="0" strike="noStrike" spc="-1">
              <a:solidFill>
                <a:srgbClr val="000000"/>
              </a:solidFill>
              <a:latin typeface="Calibri" panose="020F0502020204030204"/>
            </a:endParaRPr>
          </a:p>
        </p:txBody>
      </p:sp>
      <p:sp>
        <p:nvSpPr>
          <p:cNvPr id="110" name="PlaceHolder 2"/>
          <p:cNvSpPr>
            <a:spLocks noGrp="1"/>
          </p:cNvSpPr>
          <p:nvPr>
            <p:ph/>
          </p:nvPr>
        </p:nvSpPr>
        <p:spPr>
          <a:xfrm>
            <a:off x="457200" y="1600200"/>
            <a:ext cx="822924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111" name="PlaceHolder 3"/>
          <p:cNvSpPr>
            <a:spLocks noGrp="1"/>
          </p:cNvSpPr>
          <p:nvPr>
            <p:ph/>
          </p:nvPr>
        </p:nvSpPr>
        <p:spPr>
          <a:xfrm>
            <a:off x="457200" y="3964320"/>
            <a:ext cx="822924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p>
            <a:endParaRPr lang="en-US" sz="1800" b="0" strike="noStrike" spc="-1">
              <a:solidFill>
                <a:srgbClr val="000000"/>
              </a:solidFill>
              <a:latin typeface="Calibri" panose="020F0502020204030204"/>
            </a:endParaRPr>
          </a:p>
        </p:txBody>
      </p:sp>
      <p:sp>
        <p:nvSpPr>
          <p:cNvPr id="98"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99" name="PlaceHolder 3"/>
          <p:cNvSpPr>
            <a:spLocks noGrp="1"/>
          </p:cNvSpPr>
          <p:nvPr>
            <p:ph/>
          </p:nvPr>
        </p:nvSpPr>
        <p:spPr>
          <a:xfrm>
            <a:off x="4674240" y="1600200"/>
            <a:ext cx="4015800" cy="4525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100" name="PlaceHolder 4"/>
          <p:cNvSpPr>
            <a:spLocks noGrp="1"/>
          </p:cNvSpPr>
          <p:nvPr>
            <p:ph/>
          </p:nvPr>
        </p:nvSpPr>
        <p:spPr>
          <a:xfrm>
            <a:off x="457200" y="396432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p>
            <a:endParaRPr lang="en-US" sz="1800" b="0" strike="noStrike" spc="-1">
              <a:solidFill>
                <a:srgbClr val="000000"/>
              </a:solidFill>
              <a:latin typeface="Calibri" panose="020F0502020204030204"/>
            </a:endParaRPr>
          </a:p>
        </p:txBody>
      </p:sp>
      <p:sp>
        <p:nvSpPr>
          <p:cNvPr id="19" name="PlaceHolder 2"/>
          <p:cNvSpPr>
            <a:spLocks noGrp="1"/>
          </p:cNvSpPr>
          <p:nvPr>
            <p:ph/>
          </p:nvPr>
        </p:nvSpPr>
        <p:spPr>
          <a:xfrm>
            <a:off x="457200" y="1600200"/>
            <a:ext cx="4015800" cy="4525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5.jpeg"/><Relationship Id="rId1"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hyperlink" Target="https://www.umcjustice.org/latest/nuclear-weapons-are-illegal-now-1249" TargetMode="External"/><Relationship Id="rId5" Type="http://schemas.openxmlformats.org/officeDocument/2006/relationships/hyperlink" Target="https://afsc.org/newsroom/joint-interfaith-statement-entry-force-treaty-prohibition-nuclear-weapons" TargetMode="External"/><Relationship Id="rId4" Type="http://schemas.openxmlformats.org/officeDocument/2006/relationships/hyperlink" Target="https://www.icanw.org/faith_organizations_urge_nations_to_support_a_ban" TargetMode="External"/><Relationship Id="rId3" Type="http://schemas.openxmlformats.org/officeDocument/2006/relationships/hyperlink" Target="https://www.ucc.org/nuclear-weapons-abolition/" TargetMode="External"/><Relationship Id="rId2" Type="http://schemas.openxmlformats.org/officeDocument/2006/relationships/hyperlink" Target="https://www.icanw.org/the_catholic_church_and_the_treaty_on_the_prohibition_of_nuclear_weapons" TargetMode="External"/><Relationship Id="rId1" Type="http://schemas.openxmlformats.org/officeDocument/2006/relationships/hyperlink" Target="https://www.presbyterianmission.org/story/pcusa-supports-nuclear-weapons-ban-treaty/"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IMG_2213"/>
          <p:cNvPicPr>
            <a:picLocks noChangeAspect="1"/>
          </p:cNvPicPr>
          <p:nvPr/>
        </p:nvPicPr>
        <p:blipFill>
          <a:blip r:embed="rId1"/>
          <a:stretch>
            <a:fillRect/>
          </a:stretch>
        </p:blipFill>
        <p:spPr>
          <a:xfrm>
            <a:off x="635" y="0"/>
            <a:ext cx="9143365" cy="6858000"/>
          </a:xfrm>
          <a:prstGeom prst="rect">
            <a:avLst/>
          </a:prstGeom>
        </p:spPr>
      </p:pic>
      <p:sp>
        <p:nvSpPr>
          <p:cNvPr id="5" name="TextBox 4"/>
          <p:cNvSpPr txBox="1"/>
          <p:nvPr/>
        </p:nvSpPr>
        <p:spPr>
          <a:xfrm>
            <a:off x="0" y="0"/>
            <a:ext cx="3274695" cy="1891665"/>
          </a:xfrm>
          <a:prstGeom prst="rect">
            <a:avLst/>
          </a:prstGeom>
          <a:solidFill>
            <a:srgbClr val="5279BA"/>
          </a:solidFill>
        </p:spPr>
        <p:txBody>
          <a:bodyPr wrap="square" rtlCol="0">
            <a:spAutoFit/>
          </a:bodyPr>
          <a:p>
            <a:pPr algn="ctr"/>
            <a:r>
              <a:rPr lang="en-US" i="1" dirty="0" smtClean="0"/>
              <a:t>The Golden Rule:</a:t>
            </a:r>
            <a:br>
              <a:rPr lang="en-US" i="1" dirty="0" smtClean="0"/>
            </a:br>
            <a:r>
              <a:rPr lang="en-US" i="1" dirty="0" smtClean="0"/>
              <a:t>Do Unto Others as you would have others do unto you</a:t>
            </a:r>
            <a:endParaRPr lang="en-US" i="1" dirty="0" smtClean="0"/>
          </a:p>
          <a:p>
            <a:pPr algn="ctr"/>
            <a:endParaRPr lang="en-US" sz="2100" b="1" i="1" dirty="0" smtClean="0">
              <a:solidFill>
                <a:schemeClr val="bg1"/>
              </a:solidFill>
            </a:endParaRPr>
          </a:p>
          <a:p>
            <a:pPr algn="ctr"/>
            <a:r>
              <a:rPr lang="en-US" sz="2100" b="1" i="1" dirty="0" smtClean="0">
                <a:solidFill>
                  <a:schemeClr val="bg1"/>
                </a:solidFill>
              </a:rPr>
              <a:t>Golden Rule Sails Again for a Nuclear Free Future!</a:t>
            </a:r>
            <a:endParaRPr lang="en-US" sz="2100" b="1" i="1" dirty="0" smtClean="0">
              <a:solidFill>
                <a:schemeClr val="bg1"/>
              </a:solidFill>
            </a:endParaRPr>
          </a:p>
        </p:txBody>
      </p:sp>
      <p:sp>
        <p:nvSpPr>
          <p:cNvPr id="4" name="TextBox 3"/>
          <p:cNvSpPr txBox="1"/>
          <p:nvPr/>
        </p:nvSpPr>
        <p:spPr>
          <a:xfrm>
            <a:off x="5869305" y="159"/>
            <a:ext cx="3274695" cy="2168525"/>
          </a:xfrm>
          <a:prstGeom prst="rect">
            <a:avLst/>
          </a:prstGeom>
          <a:solidFill>
            <a:srgbClr val="5279BA"/>
          </a:solidFill>
        </p:spPr>
        <p:txBody>
          <a:bodyPr wrap="square" rtlCol="0">
            <a:spAutoFit/>
          </a:bodyPr>
          <a:p>
            <a:pPr algn="l"/>
            <a:r>
              <a:rPr lang="en-US" sz="1350" b="1" dirty="0" smtClean="0"/>
              <a:t>Veterans For Peace </a:t>
            </a:r>
            <a:endParaRPr lang="en-US" sz="1350" b="1" dirty="0" smtClean="0"/>
          </a:p>
          <a:p>
            <a:pPr algn="l"/>
            <a:r>
              <a:rPr lang="en-US" sz="1350" b="1" dirty="0" smtClean="0"/>
              <a:t>Golden Rule Project</a:t>
            </a:r>
            <a:endParaRPr lang="en-US" sz="1350" b="1" dirty="0" smtClean="0">
              <a:solidFill>
                <a:schemeClr val="bg1"/>
              </a:solidFill>
            </a:endParaRPr>
          </a:p>
          <a:p>
            <a:pPr algn="l"/>
            <a:r>
              <a:rPr lang="en-US" sz="1350" dirty="0" smtClean="0">
                <a:solidFill>
                  <a:schemeClr val="bg1"/>
                </a:solidFill>
              </a:rPr>
              <a:t>www.vfpgoldenruleproject.org</a:t>
            </a:r>
            <a:endParaRPr lang="en-US" sz="1350" dirty="0" smtClean="0">
              <a:solidFill>
                <a:schemeClr val="bg1"/>
              </a:solidFill>
            </a:endParaRPr>
          </a:p>
          <a:p>
            <a:pPr algn="l"/>
            <a:endParaRPr lang="en-US" sz="1350" dirty="0" smtClean="0">
              <a:solidFill>
                <a:schemeClr val="bg1"/>
              </a:solidFill>
            </a:endParaRPr>
          </a:p>
          <a:p>
            <a:pPr algn="l"/>
            <a:r>
              <a:rPr lang="en-US" sz="1350" dirty="0" smtClean="0">
                <a:solidFill>
                  <a:schemeClr val="bg1"/>
                </a:solidFill>
              </a:rPr>
              <a:t>vfpgoldenruleproject@gmail.com</a:t>
            </a:r>
            <a:endParaRPr lang="en-US" sz="1350" dirty="0" smtClean="0">
              <a:solidFill>
                <a:schemeClr val="bg1"/>
              </a:solidFill>
            </a:endParaRPr>
          </a:p>
          <a:p>
            <a:pPr algn="l"/>
            <a:r>
              <a:rPr lang="en-US" sz="1350" dirty="0" smtClean="0"/>
              <a:t>(206) 992-6364</a:t>
            </a:r>
            <a:endParaRPr lang="en-US" sz="1350" dirty="0" smtClean="0"/>
          </a:p>
          <a:p>
            <a:pPr algn="l"/>
            <a:endParaRPr lang="en-US" sz="1350" dirty="0" smtClean="0"/>
          </a:p>
          <a:p>
            <a:pPr algn="l"/>
            <a:r>
              <a:rPr lang="nn-NO" sz="1350" dirty="0" smtClean="0"/>
              <a:t>VFP Golden Rule Project</a:t>
            </a:r>
            <a:endParaRPr lang="nn-NO" sz="1350" dirty="0" smtClean="0"/>
          </a:p>
          <a:p>
            <a:pPr algn="l"/>
            <a:r>
              <a:rPr lang="nn-NO" sz="1350" dirty="0" smtClean="0"/>
              <a:t>P.O. Box 87</a:t>
            </a:r>
            <a:br>
              <a:rPr lang="nn-NO" sz="1350" dirty="0" smtClean="0"/>
            </a:br>
            <a:r>
              <a:rPr lang="nn-NO" sz="1350" dirty="0" smtClean="0"/>
              <a:t>Samoa, CA 95564</a:t>
            </a:r>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23520" y="285750"/>
            <a:ext cx="8506460" cy="5692775"/>
          </a:xfrm>
          <a:prstGeom prst="rect">
            <a:avLst/>
          </a:prstGeom>
          <a:noFill/>
        </p:spPr>
        <p:txBody>
          <a:bodyPr wrap="square" rtlCol="0" anchor="t">
            <a:spAutoFit/>
          </a:bodyPr>
          <a:p>
            <a:pPr algn="ctr"/>
            <a:r>
              <a:rPr lang="en-US" sz="4000"/>
              <a:t>VFP Golden Rule Project implements </a:t>
            </a:r>
            <a:r>
              <a:rPr lang="en-US" sz="3600"/>
              <a:t>Veterans For Peace Statement of Purpose</a:t>
            </a:r>
            <a:endParaRPr lang="en-US"/>
          </a:p>
          <a:p>
            <a:endParaRPr lang="en-US"/>
          </a:p>
          <a:p>
            <a:pPr marL="571500" indent="-571500">
              <a:buFont typeface="Arial" panose="020B0604020202020204" pitchFamily="34" charset="0"/>
              <a:buChar char="•"/>
            </a:pPr>
            <a:r>
              <a:rPr lang="en-US" sz="3600"/>
              <a:t>    To restrain our governments from intervening, overtly and covertly, in the internal affairs of other nations </a:t>
            </a:r>
            <a:endParaRPr lang="en-US" sz="3600"/>
          </a:p>
          <a:p>
            <a:endParaRPr lang="en-US" sz="3600"/>
          </a:p>
          <a:p>
            <a:pPr marL="571500" indent="-571500">
              <a:buFont typeface="Arial" panose="020B0604020202020204" pitchFamily="34" charset="0"/>
              <a:buChar char="•"/>
            </a:pPr>
            <a:r>
              <a:rPr lang="en-US" sz="3600"/>
              <a:t>    To end the arms race and to reduce and eventually </a:t>
            </a:r>
            <a:r>
              <a:rPr lang="en-US" sz="3600">
                <a:solidFill>
                  <a:srgbClr val="FF0000"/>
                </a:solidFill>
              </a:rPr>
              <a:t>eliminate nuclear weapons</a:t>
            </a:r>
            <a:r>
              <a:rPr lang="en-US" sz="3600"/>
              <a:t> </a:t>
            </a:r>
            <a:endParaRPr lang="en-US" sz="3600"/>
          </a:p>
          <a:p>
            <a:r>
              <a:rPr lang="en-US"/>
              <a:t>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242185"/>
          </a:xfrm>
        </p:spPr>
        <p:txBody>
          <a:bodyPr>
            <a:normAutofit fontScale="90000"/>
          </a:bodyPr>
          <a:lstStyle/>
          <a:p>
            <a:pPr algn="l"/>
            <a:r>
              <a:rPr lang="en-US" sz="3600" b="1" dirty="0" smtClean="0">
                <a:latin typeface="Calibri" panose="020F0502020204030204" charset="0"/>
                <a:cs typeface="Calibri" panose="020F0502020204030204" charset="0"/>
              </a:rPr>
              <a:t>67 Nuclear Bomb Tests in the Marshall Islands</a:t>
            </a:r>
            <a:br>
              <a:rPr lang="en-US" sz="4000" dirty="0" smtClean="0">
                <a:latin typeface="Calibri" panose="020F0502020204030204" charset="0"/>
                <a:cs typeface="Calibri" panose="020F0502020204030204" charset="0"/>
              </a:rPr>
            </a:br>
            <a:br>
              <a:rPr lang="en-US" sz="4000" dirty="0" smtClean="0">
                <a:latin typeface="Calibri" panose="020F0502020204030204" charset="0"/>
                <a:cs typeface="Calibri" panose="020F0502020204030204" charset="0"/>
              </a:rPr>
            </a:br>
            <a:r>
              <a:rPr lang="en-US" sz="3600" dirty="0" smtClean="0">
                <a:latin typeface="Calibri" panose="020F0502020204030204" charset="0"/>
                <a:cs typeface="Calibri" panose="020F0502020204030204" charset="0"/>
              </a:rPr>
              <a:t>Bikini </a:t>
            </a:r>
            <a:r>
              <a:rPr lang="en-US" sz="3600" dirty="0">
                <a:latin typeface="Calibri" panose="020F0502020204030204" charset="0"/>
                <a:cs typeface="Calibri" panose="020F0502020204030204" charset="0"/>
              </a:rPr>
              <a:t>Atoll, March 1, </a:t>
            </a:r>
            <a:r>
              <a:rPr lang="en-US" sz="3600" dirty="0" smtClean="0">
                <a:latin typeface="Calibri" panose="020F0502020204030204" charset="0"/>
                <a:cs typeface="Calibri" panose="020F0502020204030204" charset="0"/>
              </a:rPr>
              <a:t>1954</a:t>
            </a:r>
            <a:br>
              <a:rPr lang="en-US" sz="3600" dirty="0" smtClean="0">
                <a:latin typeface="Calibri" panose="020F0502020204030204" charset="0"/>
                <a:cs typeface="Calibri" panose="020F0502020204030204" charset="0"/>
              </a:rPr>
            </a:br>
            <a:r>
              <a:rPr lang="en-US" sz="3600" dirty="0" smtClean="0">
                <a:latin typeface="Calibri" panose="020F0502020204030204" charset="0"/>
                <a:cs typeface="Calibri" panose="020F0502020204030204" charset="0"/>
              </a:rPr>
              <a:t>U.S. </a:t>
            </a:r>
            <a:r>
              <a:rPr lang="en-US" sz="3600" dirty="0" smtClean="0">
                <a:latin typeface="Calibri" panose="020F0502020204030204" charset="0"/>
                <a:cs typeface="Calibri" panose="020F0502020204030204" charset="0"/>
              </a:rPr>
              <a:t>detonated a 15-megaton </a:t>
            </a:r>
            <a:r>
              <a:rPr lang="en-US" sz="3600" dirty="0">
                <a:latin typeface="Calibri" panose="020F0502020204030204" charset="0"/>
                <a:cs typeface="Calibri" panose="020F0502020204030204" charset="0"/>
              </a:rPr>
              <a:t>device equivalent to 1000 Hiroshima </a:t>
            </a:r>
            <a:r>
              <a:rPr lang="en-US" sz="3600" dirty="0" smtClean="0">
                <a:latin typeface="Calibri" panose="020F0502020204030204" charset="0"/>
                <a:cs typeface="Calibri" panose="020F0502020204030204" charset="0"/>
              </a:rPr>
              <a:t>blasts</a:t>
            </a:r>
            <a:r>
              <a:rPr lang="en-US" sz="4000" dirty="0" smtClean="0">
                <a:latin typeface="Calibri" panose="020F0502020204030204" charset="0"/>
                <a:cs typeface="Calibri" panose="020F0502020204030204" charset="0"/>
              </a:rPr>
              <a:t>.</a:t>
            </a:r>
            <a:endParaRPr lang="en-US" sz="4000" dirty="0" smtClean="0">
              <a:latin typeface="Calibri" panose="020F0502020204030204" charset="0"/>
              <a:cs typeface="Calibri" panose="020F0502020204030204" charset="0"/>
            </a:endParaRPr>
          </a:p>
        </p:txBody>
      </p:sp>
      <p:pic>
        <p:nvPicPr>
          <p:cNvPr id="4" name="Content Placeholder 3"/>
          <p:cNvPicPr>
            <a:picLocks noGrp="1"/>
          </p:cNvPicPr>
          <p:nvPr>
            <p:ph idx="1"/>
          </p:nvPr>
        </p:nvPicPr>
        <p:blipFill>
          <a:blip r:embed="rId1" cstate="screen">
            <a:extLst>
              <a:ext uri="{28A0092B-C50C-407E-A947-70E740481C1C}">
                <a14:useLocalDpi xmlns:a14="http://schemas.microsoft.com/office/drawing/2010/main" val="0"/>
              </a:ext>
            </a:extLst>
          </a:blip>
          <a:srcRect/>
          <a:stretch>
            <a:fillRect/>
          </a:stretch>
        </p:blipFill>
        <p:spPr bwMode="auto">
          <a:xfrm>
            <a:off x="457200" y="2895600"/>
            <a:ext cx="8229600" cy="361156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274955"/>
            <a:ext cx="8381365" cy="1273175"/>
          </a:xfrm>
        </p:spPr>
        <p:txBody>
          <a:bodyPr>
            <a:normAutofit/>
          </a:bodyPr>
          <a:lstStyle/>
          <a:p>
            <a:r>
              <a:rPr lang="en-US" sz="3600" dirty="0" smtClean="0"/>
              <a:t>Strontium 90 in mother’s and cow’s milk</a:t>
            </a:r>
            <a:endParaRPr lang="en-US" sz="3600" dirty="0"/>
          </a:p>
        </p:txBody>
      </p:sp>
      <p:pic>
        <p:nvPicPr>
          <p:cNvPr id="4" name="Picture 3" descr="Testing milk for Sr-90 mother-and-child.jpg"/>
          <p:cNvPicPr>
            <a:picLocks noChangeAspect="1"/>
          </p:cNvPicPr>
          <p:nvPr/>
        </p:nvPicPr>
        <p:blipFill>
          <a:blip r:embed="rId1" cstate="screen"/>
          <a:stretch>
            <a:fillRect/>
          </a:stretch>
        </p:blipFill>
        <p:spPr>
          <a:xfrm>
            <a:off x="788670" y="1454150"/>
            <a:ext cx="7796530" cy="502983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2"/>
          <p:cNvSpPr txBox="1"/>
          <p:nvPr/>
        </p:nvSpPr>
        <p:spPr>
          <a:xfrm>
            <a:off x="1257935" y="257175"/>
            <a:ext cx="7015480" cy="627697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 . . </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as Shakespeare said, “Action is eloquence.”  Without some such direct action, ordinary citizens lack the power any longer to be seen or heard by their government.</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it is time to do something about peace, not just talk about peace.</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like all men, in my heart I know that all nuclear explosions are monstrous, evil, unworthy of human beings.</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war is no longer a fuedal jousting match; it is an unthinkable catastrophe for all men.</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it is now the little children, and, most of all, the as-yet-unborn who are the front-line troops.  It is my duty to stand between them and this horrible danger.</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it is cowardly and degrading for me to stand by any longer, to consent, and thus to collaborate in atrocities.</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I cannot say  that the end justifies the means.  A Quaker, William Penn, said, “A good end cannot sanctify evil means; nor must we ever do evil that good may come of it.”  A communist, Milovan Djilas, says, “As soon as means which would ensure an end are shown to be evil, the end will show itself as unrealizable.”</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as Gandhi said, “God sits in the man opposite me; therefore to injure him is to injure God himself.”</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to witness to the deep inward truth we all know, “Force can subdue, but love gains.”</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however mistaken, unrighteous, and unrepentant governments may seem, I still believe all men are really good at heart, and that my act will speak to them.</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in the hope of helping change the hearts and minds of men in government.  If necessary I am willing to give my life to help change a policy of fear, force and destruction to one of trust, kindness, and help.</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in order to say, “Quit this waste, this arms race.  Turn instead to a disarmament race.  Stop competing for evil, compete for good.</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I am going because I have to - if I am to call myself a human being.</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indent="228600" algn="just" rtl="0" eaLnBrk="1" fontAlgn="auto" latinLnBrk="0" hangingPunct="1">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When you see something horrible happening, your instinct is to do something about it.  You can freeze in fearful apathy or you can even talk yourself into saying that it isn’t horrible.  I can’t do that.  I have to act.  This is too horrible.  We know it.  Let’s all act.</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a:p>
            <a:pPr algn="just">
              <a:spcAft>
                <a:spcPts val="600"/>
              </a:spcAft>
            </a:pPr>
            <a:r>
              <a:rPr lang="en-US" altLang="zh-CN" sz="1200" kern="100">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lden_rule_peck_and_willoughby_1958.jpg"/>
          <p:cNvPicPr>
            <a:picLocks noGrp="1" noChangeAspect="1"/>
          </p:cNvPicPr>
          <p:nvPr>
            <p:ph idx="1"/>
          </p:nvPr>
        </p:nvPicPr>
        <p:blipFill>
          <a:blip r:embed="rId1" cstate="screen"/>
          <a:stretch>
            <a:fillRect/>
          </a:stretch>
        </p:blipFill>
        <p:spPr>
          <a:xfrm>
            <a:off x="2028825" y="0"/>
            <a:ext cx="5253990" cy="689864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1" cstate="screen">
            <a:extLst>
              <a:ext uri="{28A0092B-C50C-407E-A947-70E740481C1C}">
                <a14:useLocalDpi xmlns:a14="http://schemas.microsoft.com/office/drawing/2010/main" val="0"/>
              </a:ext>
            </a:extLst>
          </a:blip>
          <a:srcRect/>
          <a:stretch>
            <a:fillRect/>
          </a:stretch>
        </p:blipFill>
        <p:spPr bwMode="auto">
          <a:xfrm>
            <a:off x="476885" y="488315"/>
            <a:ext cx="8190230" cy="570103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lstStyle/>
          <a:p>
            <a:r>
              <a:rPr lang="en-US" dirty="0" smtClean="0"/>
              <a:t>Anti-Nuclear Protests in Honolulu</a:t>
            </a:r>
            <a:endParaRPr lang="en-US" dirty="0"/>
          </a:p>
        </p:txBody>
      </p:sp>
      <p:pic>
        <p:nvPicPr>
          <p:cNvPr id="14" name="Picture 13" descr="golden_rule_sign_carrying_Jun_1958.jpg"/>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533400" y="1066800"/>
            <a:ext cx="8191992" cy="55359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335" y="1139190"/>
            <a:ext cx="3008630" cy="1147445"/>
          </a:xfrm>
        </p:spPr>
        <p:txBody>
          <a:bodyPr>
            <a:normAutofit/>
          </a:bodyPr>
          <a:lstStyle/>
          <a:p>
            <a:r>
              <a:rPr lang="en-US" dirty="0"/>
              <a:t>The Phoenix of Hiroshima </a:t>
            </a:r>
            <a:endParaRPr lang="en-US" dirty="0"/>
          </a:p>
        </p:txBody>
      </p:sp>
      <p:sp>
        <p:nvSpPr>
          <p:cNvPr id="6" name="Text Placeholder 5"/>
          <p:cNvSpPr>
            <a:spLocks noGrp="1"/>
          </p:cNvSpPr>
          <p:nvPr>
            <p:ph type="body" sz="half" idx="2"/>
          </p:nvPr>
        </p:nvSpPr>
        <p:spPr>
          <a:xfrm>
            <a:off x="550545" y="3594735"/>
            <a:ext cx="3008630" cy="902335"/>
          </a:xfrm>
        </p:spPr>
        <p:txBody>
          <a:bodyPr>
            <a:normAutofit fontScale="25000"/>
          </a:bodyPr>
          <a:lstStyle/>
          <a:p>
            <a:endParaRPr lang="en-US" dirty="0" smtClean="0"/>
          </a:p>
          <a:p>
            <a:r>
              <a:rPr lang="en-US" sz="4800" dirty="0" err="1" smtClean="0"/>
              <a:t>Miichi</a:t>
            </a:r>
            <a:r>
              <a:rPr lang="en-US" sz="4800" dirty="0" smtClean="0"/>
              <a:t> </a:t>
            </a:r>
            <a:r>
              <a:rPr lang="en-US" sz="4800" dirty="0"/>
              <a:t>(Nick) </a:t>
            </a:r>
            <a:r>
              <a:rPr lang="en-US" sz="4800" dirty="0" err="1"/>
              <a:t>Mikami</a:t>
            </a:r>
            <a:r>
              <a:rPr lang="en-US" sz="4800" dirty="0"/>
              <a:t>, Dr.  Earle Reynolds, Jessica Reynolds, Barbara Reynolds, Ted Reynolds</a:t>
            </a:r>
            <a:endParaRPr lang="en-US" sz="4800" dirty="0"/>
          </a:p>
        </p:txBody>
      </p:sp>
      <p:pic>
        <p:nvPicPr>
          <p:cNvPr id="7" name="Content Placeholder 6"/>
          <p:cNvPicPr>
            <a:picLocks noGrp="1"/>
          </p:cNvPicPr>
          <p:nvPr>
            <p:ph idx="1"/>
          </p:nvPr>
        </p:nvPicPr>
        <p:blipFill>
          <a:blip r:embed="rId1" cstate="screen">
            <a:extLst>
              <a:ext uri="{28A0092B-C50C-407E-A947-70E740481C1C}">
                <a14:useLocalDpi xmlns:a14="http://schemas.microsoft.com/office/drawing/2010/main" val="0"/>
              </a:ext>
            </a:extLst>
          </a:blip>
          <a:srcRect t="7061" b="7061"/>
          <a:stretch>
            <a:fillRect/>
          </a:stretch>
        </p:blipFill>
        <p:spPr bwMode="auto">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1" cstate="screen">
            <a:extLst>
              <a:ext uri="{28A0092B-C50C-407E-A947-70E740481C1C}">
                <a14:useLocalDpi xmlns:a14="http://schemas.microsoft.com/office/drawing/2010/main" val="0"/>
              </a:ext>
            </a:extLst>
          </a:blip>
          <a:srcRect/>
          <a:stretch>
            <a:fillRect/>
          </a:stretch>
        </p:blipFill>
        <p:spPr bwMode="auto">
          <a:xfrm>
            <a:off x="0" y="533400"/>
            <a:ext cx="9166602" cy="54864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VFP Golden Rule Project Mission</a:t>
            </a:r>
            <a:endParaRPr lang="en-US"/>
          </a:p>
        </p:txBody>
      </p:sp>
      <p:sp>
        <p:nvSpPr>
          <p:cNvPr id="3" name="Content Placeholder 2"/>
          <p:cNvSpPr>
            <a:spLocks noGrp="1"/>
          </p:cNvSpPr>
          <p:nvPr>
            <p:ph idx="1"/>
          </p:nvPr>
        </p:nvSpPr>
        <p:spPr>
          <a:xfrm>
            <a:off x="0" y="1383665"/>
            <a:ext cx="9143365" cy="4793615"/>
          </a:xfrm>
        </p:spPr>
        <p:txBody>
          <a:bodyPr/>
          <a:p>
            <a:pPr marL="0" indent="0" algn="ctr">
              <a:buNone/>
            </a:pPr>
            <a:r>
              <a:rPr lang="en-US"/>
              <a:t>The original nuclear protest boat, the </a:t>
            </a:r>
            <a:r>
              <a:rPr lang="en-US" i="1"/>
              <a:t>Golden Rule</a:t>
            </a:r>
            <a:r>
              <a:rPr lang="en-US"/>
              <a:t>, sails again </a:t>
            </a:r>
            <a:endParaRPr lang="en-US"/>
          </a:p>
          <a:p>
            <a:pPr algn="l"/>
            <a:r>
              <a:rPr lang="en-US"/>
              <a:t>to promote a nuclear free future</a:t>
            </a:r>
            <a:endParaRPr lang="en-US"/>
          </a:p>
          <a:p>
            <a:pPr algn="l"/>
            <a:r>
              <a:rPr lang="en-US"/>
              <a:t>to educate about the dangers of radiation to humanity and the environment, and </a:t>
            </a:r>
            <a:endParaRPr lang="en-US"/>
          </a:p>
          <a:p>
            <a:pPr algn="l"/>
            <a:r>
              <a:rPr lang="en-US"/>
              <a:t>to support peaceful alternatives to war. </a:t>
            </a:r>
            <a:endParaRPr lang="en-US"/>
          </a:p>
          <a:p>
            <a:pPr marL="0" indent="0" algn="ctr">
              <a:buNone/>
            </a:pPr>
            <a:endParaRPr lang="en-US"/>
          </a:p>
          <a:p>
            <a:pPr marL="0" indent="0" algn="ctr">
              <a:buNone/>
            </a:pPr>
            <a:endParaRPr lang="en-US"/>
          </a:p>
          <a:p>
            <a:pPr marL="0" indent="0" algn="ctr">
              <a:buNone/>
            </a:pPr>
            <a:r>
              <a:rPr lang="en-US" sz="2400" i="1">
                <a:solidFill>
                  <a:srgbClr val="002060"/>
                </a:solidFill>
                <a:latin typeface="Arial Black" panose="020B0A04020102020204" charset="0"/>
                <a:cs typeface="Arial Black" panose="020B0A04020102020204" charset="0"/>
              </a:rPr>
              <a:t>We Sail for a Nuclear-Free World and a Peaceful, Sustainable Future!</a:t>
            </a:r>
            <a:endParaRPr lang="en-US" sz="2400" i="1">
              <a:solidFill>
                <a:srgbClr val="002060"/>
              </a:solidFill>
              <a:latin typeface="Arial Black" panose="020B0A04020102020204" charset="0"/>
              <a:cs typeface="Arial Black" panose="020B0A040201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0" y="112395"/>
            <a:ext cx="9144000" cy="6482080"/>
          </a:xfrm>
          <a:prstGeom prst="rect">
            <a:avLst/>
          </a:prstGeom>
          <a:noFill/>
        </p:spPr>
        <p:txBody>
          <a:bodyPr wrap="square" rtlCol="0">
            <a:noAutofit/>
          </a:bodyPr>
          <a:p>
            <a:pPr fontAlgn="auto">
              <a:spcAft>
                <a:spcPts val="600"/>
              </a:spcAft>
            </a:pPr>
            <a:r>
              <a:rPr lang="en-US" sz="2000"/>
              <a:t>Outline - NEIS Night with the Experts</a:t>
            </a:r>
            <a:endParaRPr lang="en-US" sz="2000"/>
          </a:p>
          <a:p>
            <a:pPr fontAlgn="auto">
              <a:spcAft>
                <a:spcPts val="600"/>
              </a:spcAft>
            </a:pPr>
            <a:endParaRPr lang="en-US" sz="2000"/>
          </a:p>
          <a:p>
            <a:pPr marL="342900" indent="-342900" fontAlgn="auto">
              <a:spcAft>
                <a:spcPts val="600"/>
              </a:spcAft>
              <a:buAutoNum type="arabicPeriod"/>
            </a:pPr>
            <a:r>
              <a:rPr lang="en-US" sz="2000"/>
              <a:t>Intro/thanks to speakers, hosts, endorsers, attendees</a:t>
            </a:r>
            <a:endParaRPr lang="en-US" sz="2000"/>
          </a:p>
          <a:p>
            <a:pPr marL="342900" indent="-342900" fontAlgn="auto">
              <a:spcAft>
                <a:spcPts val="600"/>
              </a:spcAft>
              <a:buAutoNum type="arabicPeriod"/>
            </a:pPr>
            <a:r>
              <a:rPr lang="en-US" sz="2000"/>
              <a:t>VFP and its mission, VFP Resolution regarding nuclear power</a:t>
            </a:r>
            <a:endParaRPr lang="en-US" sz="2000"/>
          </a:p>
          <a:p>
            <a:pPr marL="342900" indent="-342900" fontAlgn="auto">
              <a:spcAft>
                <a:spcPts val="600"/>
              </a:spcAft>
              <a:buAutoNum type="arabicPeriod"/>
            </a:pPr>
            <a:r>
              <a:rPr lang="en-US" sz="2000"/>
              <a:t>The Golden Rule, history 58, including the mission statement written right after Fukushima, voyages esp great loop, program incl TPNW, BftB, bills in Congress</a:t>
            </a:r>
            <a:endParaRPr lang="en-US" sz="2000"/>
          </a:p>
          <a:p>
            <a:pPr marL="342900" indent="-342900" fontAlgn="auto">
              <a:spcAft>
                <a:spcPts val="600"/>
              </a:spcAft>
              <a:buAutoNum type="arabicPeriod"/>
            </a:pPr>
            <a:r>
              <a:rPr lang="en-US" sz="2000"/>
              <a:t>WILPF - End the Whole Nuclear Era</a:t>
            </a:r>
            <a:endParaRPr lang="en-US" sz="2000"/>
          </a:p>
          <a:p>
            <a:pPr marL="342900" indent="-342900" fontAlgn="auto">
              <a:spcAft>
                <a:spcPts val="600"/>
              </a:spcAft>
              <a:buAutoNum type="arabicPeriod"/>
            </a:pPr>
            <a:r>
              <a:rPr lang="en-US" sz="2000"/>
              <a:t>Nuclear Weapons and Nuclear Energy connection, especially uranium mining, milling, waste, depleted uranium, Pu needed for bombs.  No other reason for Nuke Energy to exist.</a:t>
            </a:r>
            <a:endParaRPr lang="en-US" sz="2000"/>
          </a:p>
          <a:p>
            <a:pPr marL="342900" indent="-342900" fontAlgn="auto">
              <a:spcAft>
                <a:spcPts val="600"/>
              </a:spcAft>
              <a:buAutoNum type="arabicPeriod"/>
            </a:pPr>
            <a:r>
              <a:rPr lang="en-US" sz="2000">
                <a:sym typeface="+mn-ea"/>
              </a:rPr>
              <a:t>Gerry - </a:t>
            </a:r>
            <a:endParaRPr lang="en-US" sz="2000"/>
          </a:p>
          <a:p>
            <a:pPr marL="800100" lvl="1" indent="-342900" fontAlgn="auto">
              <a:spcAft>
                <a:spcPts val="600"/>
              </a:spcAft>
              <a:buAutoNum type="arabicPeriod"/>
            </a:pPr>
            <a:r>
              <a:rPr lang="en-US" sz="2000">
                <a:sym typeface="+mn-ea"/>
              </a:rPr>
              <a:t>Himself, intro, NPR sections, The VFP Nuclear Abolition Working Group, in chat</a:t>
            </a:r>
            <a:endParaRPr lang="en-US" sz="2000"/>
          </a:p>
          <a:p>
            <a:pPr marL="800100" lvl="1" indent="-342900" fontAlgn="auto">
              <a:spcAft>
                <a:spcPts val="600"/>
              </a:spcAft>
              <a:buAutoNum type="arabicPeriod"/>
            </a:pPr>
            <a:r>
              <a:rPr lang="en-US" sz="2000">
                <a:sym typeface="+mn-ea"/>
              </a:rPr>
              <a:t>VFP-NPR </a:t>
            </a:r>
            <a:r>
              <a:rPr lang="en-US" sz="2000">
                <a:solidFill>
                  <a:srgbClr val="002060"/>
                </a:solidFill>
                <a:sym typeface="+mn-ea"/>
              </a:rPr>
              <a:t>LINK   </a:t>
            </a:r>
            <a:r>
              <a:rPr lang="en-US" sz="2000">
                <a:sym typeface="+mn-ea"/>
              </a:rPr>
              <a:t>https</a:t>
            </a:r>
            <a:r>
              <a:rPr lang="en-US" sz="2000" u="sng">
                <a:solidFill>
                  <a:srgbClr val="002060"/>
                </a:solidFill>
                <a:sym typeface="+mn-ea"/>
              </a:rPr>
              <a:t>://www.tinyurl.com/VFP-NPR2</a:t>
            </a:r>
            <a:endParaRPr lang="en-US" sz="2000" u="sng">
              <a:solidFill>
                <a:srgbClr val="002060"/>
              </a:solidFill>
              <a:sym typeface="+mn-ea"/>
            </a:endParaRPr>
          </a:p>
          <a:p>
            <a:pPr marL="800100" lvl="1" indent="-342900" fontAlgn="auto">
              <a:spcAft>
                <a:spcPts val="600"/>
              </a:spcAft>
              <a:buAutoNum type="arabicPeriod"/>
            </a:pPr>
            <a:r>
              <a:rPr lang="en-US" sz="2000" u="sng">
                <a:solidFill>
                  <a:srgbClr val="002060"/>
                </a:solidFill>
                <a:sym typeface="+mn-ea"/>
              </a:rPr>
              <a:t>GRAPHIC FOR JUNE 20 WEBINAR (PASTE the link in the CHAT)</a:t>
            </a:r>
            <a:endParaRPr lang="en-US" sz="2000"/>
          </a:p>
          <a:p>
            <a:pPr marL="342900" indent="-342900" fontAlgn="auto">
              <a:spcAft>
                <a:spcPts val="600"/>
              </a:spcAft>
              <a:buAutoNum type="arabicPeriod"/>
            </a:pPr>
            <a:r>
              <a:rPr lang="en-US" sz="2000"/>
              <a:t>Gerry - separate presentation, NPR and aggressive US foreign policy and Cuban missile crisis as an example of danger, succeeded from out of Turkey, nuclear policy inseparable from overall military policy.  Increases chances of nuclear war - Ukraine, Palestine, China</a:t>
            </a:r>
            <a:endParaRPr lang="en-US" sz="2000"/>
          </a:p>
          <a:p>
            <a:pPr fontAlgn="auto">
              <a:spcAft>
                <a:spcPts val="600"/>
              </a:spcAft>
            </a:pPr>
            <a:endParaRPr lang="en-US" sz="2000"/>
          </a:p>
          <a:p>
            <a:pPr fontAlgn="auto">
              <a:spcAft>
                <a:spcPts val="600"/>
              </a:spcAft>
            </a:pPr>
            <a:endParaRPr lang="en-US" sz="2000"/>
          </a:p>
          <a:p>
            <a:pPr fontAlgn="auto">
              <a:spcAft>
                <a:spcPts val="600"/>
              </a:spcAft>
            </a:pPr>
            <a:endParaRPr 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Launch! June 20, 2015</a:t>
            </a:r>
            <a:endParaRPr lang="en-US" dirty="0"/>
          </a:p>
        </p:txBody>
      </p:sp>
      <p:pic>
        <p:nvPicPr>
          <p:cNvPr id="4" name="Content Placeholder 3" descr="Skip launch of gr 6-20-15 012.JPG"/>
          <p:cNvPicPr>
            <a:picLocks noGrp="1" noChangeAspect="1"/>
          </p:cNvPicPr>
          <p:nvPr>
            <p:ph idx="1"/>
          </p:nvPr>
        </p:nvPicPr>
        <p:blipFill>
          <a:blip r:embed="rId1" cstate="screen"/>
          <a:srcRect/>
          <a:stretch>
            <a:fillRect/>
          </a:stretch>
        </p:blipFill>
        <p:spPr>
          <a:xfrm>
            <a:off x="553720" y="1330325"/>
            <a:ext cx="8022590" cy="540639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a:t>
            </a:r>
            <a:r>
              <a:rPr lang="en-US" b="1" dirty="0" smtClean="0"/>
              <a:t>2024</a:t>
            </a:r>
            <a:r>
              <a:rPr lang="en-US" dirty="0" smtClean="0"/>
              <a:t> Voyage  2015, 17-19,22</a:t>
            </a:r>
            <a:endParaRPr lang="en-US" dirty="0"/>
          </a:p>
        </p:txBody>
      </p:sp>
      <p:pic>
        <p:nvPicPr>
          <p:cNvPr id="5" name="Content Placeholder 4"/>
          <p:cNvPicPr>
            <a:picLocks noGrp="1" noChangeAspect="1"/>
          </p:cNvPicPr>
          <p:nvPr>
            <p:ph sz="half" idx="1"/>
          </p:nvPr>
        </p:nvPicPr>
        <p:blipFill>
          <a:blip r:embed="rId1" cstate="screen"/>
          <a:srcRect/>
          <a:stretch>
            <a:fillRect/>
          </a:stretch>
        </p:blipFill>
        <p:spPr bwMode="auto">
          <a:xfrm>
            <a:off x="628650" y="1303655"/>
            <a:ext cx="3090545" cy="5307330"/>
          </a:xfrm>
          <a:prstGeom prst="rect">
            <a:avLst/>
          </a:prstGeom>
          <a:noFill/>
          <a:ln w="9525">
            <a:noFill/>
            <a:miter lim="800000"/>
            <a:headEnd/>
            <a:tailEnd/>
          </a:ln>
        </p:spPr>
      </p:pic>
      <p:pic>
        <p:nvPicPr>
          <p:cNvPr id="65539" name="Picture 3"/>
          <p:cNvPicPr>
            <a:picLocks noChangeAspect="1" noChangeArrowheads="1"/>
          </p:cNvPicPr>
          <p:nvPr>
            <p:ph sz="half" idx="2"/>
          </p:nvPr>
        </p:nvPicPr>
        <p:blipFill>
          <a:blip r:embed="rId2"/>
          <a:srcRect/>
          <a:stretch>
            <a:fillRect/>
          </a:stretch>
        </p:blipFill>
        <p:spPr bwMode="auto">
          <a:xfrm>
            <a:off x="4077335" y="1410970"/>
            <a:ext cx="3999230" cy="5186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16510" y="-29210"/>
            <a:ext cx="9160510" cy="7016115"/>
          </a:xfrm>
          <a:prstGeom prst="rect">
            <a:avLst/>
          </a:prstGeom>
          <a:solidFill>
            <a:srgbClr val="87D3F5"/>
          </a:solidFill>
        </p:spPr>
        <p:txBody>
          <a:bodyPr wrap="square" rtlCol="0">
            <a:spAutoFit/>
          </a:bodyPr>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4" name="Content Placeholder 3"/>
          <p:cNvPicPr>
            <a:picLocks noChangeAspect="1"/>
          </p:cNvPicPr>
          <p:nvPr>
            <p:ph idx="1"/>
          </p:nvPr>
        </p:nvPicPr>
        <p:blipFill>
          <a:blip r:embed="rId1"/>
          <a:stretch>
            <a:fillRect/>
          </a:stretch>
        </p:blipFill>
        <p:spPr>
          <a:xfrm>
            <a:off x="35560" y="848360"/>
            <a:ext cx="9055735" cy="5161915"/>
          </a:xfrm>
          <a:prstGeom prst="rect">
            <a:avLst/>
          </a:prstGeom>
          <a:ln>
            <a:solidFill>
              <a:srgbClr val="88D2F5"/>
            </a:solidFill>
          </a:ln>
        </p:spPr>
      </p:pic>
      <p:sp>
        <p:nvSpPr>
          <p:cNvPr id="2" name="Text Box 1"/>
          <p:cNvSpPr txBox="1"/>
          <p:nvPr/>
        </p:nvSpPr>
        <p:spPr>
          <a:xfrm>
            <a:off x="1699895" y="85090"/>
            <a:ext cx="5182870" cy="368300"/>
          </a:xfrm>
          <a:prstGeom prst="rect">
            <a:avLst/>
          </a:prstGeom>
          <a:noFill/>
        </p:spPr>
        <p:txBody>
          <a:bodyPr wrap="none" rtlCol="0">
            <a:spAutoFit/>
          </a:bodyPr>
          <a:p>
            <a:r>
              <a:rPr lang="en-US"/>
              <a:t>2019-21:		22 months in the Hawaiian Islands</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28650" y="224790"/>
            <a:ext cx="7886700" cy="1325563"/>
          </a:xfrm>
          <a:prstGeom prst="rect">
            <a:avLst/>
          </a:prstGeom>
          <a:noFill/>
          <a:ln w="0">
            <a:noFill/>
          </a:ln>
        </p:spPr>
        <p:txBody>
          <a:bodyPr anchor="ctr">
            <a:noAutofit/>
          </a:bodyPr>
          <a:p>
            <a:pPr algn="ctr">
              <a:lnSpc>
                <a:spcPct val="100000"/>
              </a:lnSpc>
              <a:buNone/>
            </a:pPr>
            <a:r>
              <a:rPr lang="en-US" sz="3200" b="1" strike="noStrike" spc="-1">
                <a:solidFill>
                  <a:srgbClr val="000000"/>
                </a:solidFill>
                <a:latin typeface="Calibri" panose="020F0502020204030204"/>
              </a:rPr>
              <a:t>“The Great Loop”</a:t>
            </a:r>
            <a:br>
              <a:rPr lang="en-US" sz="3200" b="1" strike="noStrike" spc="-1">
                <a:solidFill>
                  <a:srgbClr val="000000"/>
                </a:solidFill>
                <a:latin typeface="Calibri" panose="020F0502020204030204"/>
              </a:rPr>
            </a:br>
            <a:r>
              <a:rPr lang="en-US" sz="3200" b="1">
                <a:sym typeface="+mn-ea"/>
              </a:rPr>
              <a:t>Minneapolis Aug‘22 - Chicago Sept ‘23</a:t>
            </a:r>
            <a:endParaRPr lang="en-US" sz="3200" b="0" strike="noStrike" spc="-1">
              <a:solidFill>
                <a:srgbClr val="000000"/>
              </a:solidFill>
              <a:latin typeface="Calibri" panose="020F0502020204030204"/>
            </a:endParaRPr>
          </a:p>
        </p:txBody>
      </p:sp>
      <p:sp>
        <p:nvSpPr>
          <p:cNvPr id="184" name="Text Box 2"/>
          <p:cNvSpPr/>
          <p:nvPr/>
        </p:nvSpPr>
        <p:spPr>
          <a:xfrm>
            <a:off x="446405" y="5097145"/>
            <a:ext cx="5002530" cy="1627505"/>
          </a:xfrm>
          <a:prstGeom prst="rect">
            <a:avLst/>
          </a:prstGeom>
          <a:noFill/>
          <a:ln w="0">
            <a:noFill/>
          </a:ln>
        </p:spPr>
        <p:style>
          <a:lnRef idx="0">
            <a:srgbClr val="FFFFFF"/>
          </a:lnRef>
          <a:fillRef idx="0">
            <a:srgbClr val="FFFFFF"/>
          </a:fillRef>
          <a:effectRef idx="0">
            <a:srgbClr val="FFFFFF"/>
          </a:effectRef>
          <a:fontRef idx="minor"/>
        </p:style>
        <p:txBody>
          <a:bodyPr wrap="square" lIns="90000" tIns="45000" rIns="90000" bIns="45000" anchor="t">
            <a:spAutoFit/>
          </a:bodyPr>
          <a:p>
            <a:pPr marL="285750" indent="-285750">
              <a:lnSpc>
                <a:spcPct val="100000"/>
              </a:lnSpc>
              <a:buClr>
                <a:srgbClr val="000000"/>
              </a:buClr>
              <a:buFont typeface="Arial" panose="020B0604020202020204"/>
              <a:buChar char="•"/>
            </a:pPr>
            <a:r>
              <a:rPr lang="en-US" sz="2000" b="1" strike="noStrike" spc="-1">
                <a:solidFill>
                  <a:srgbClr val="000000"/>
                </a:solidFill>
                <a:latin typeface="Calibri" panose="020F0502020204030204"/>
              </a:rPr>
              <a:t>10,300 miles</a:t>
            </a:r>
            <a:endParaRPr lang="en-US" sz="2000" b="0" strike="noStrike" spc="-1">
              <a:latin typeface="Arial" panose="020B0604020202020204"/>
            </a:endParaRPr>
          </a:p>
          <a:p>
            <a:pPr marL="285750" indent="-285750">
              <a:lnSpc>
                <a:spcPct val="100000"/>
              </a:lnSpc>
              <a:buClr>
                <a:srgbClr val="000000"/>
              </a:buClr>
              <a:buFont typeface="Arial" panose="020B0604020202020204"/>
              <a:buChar char="•"/>
            </a:pPr>
            <a:r>
              <a:rPr lang="en-US" sz="2000" b="1" strike="noStrike" spc="-1">
                <a:solidFill>
                  <a:srgbClr val="000000"/>
                </a:solidFill>
                <a:latin typeface="Calibri" panose="020F0502020204030204"/>
              </a:rPr>
              <a:t>102 Cities or Towns visited</a:t>
            </a:r>
            <a:endParaRPr lang="en-US" sz="2000" b="1" strike="noStrike" spc="-1">
              <a:solidFill>
                <a:srgbClr val="000000"/>
              </a:solidFill>
              <a:latin typeface="Calibri" panose="020F0502020204030204"/>
            </a:endParaRPr>
          </a:p>
          <a:p>
            <a:pPr marL="285750" indent="-285750">
              <a:lnSpc>
                <a:spcPct val="100000"/>
              </a:lnSpc>
              <a:buClr>
                <a:srgbClr val="000000"/>
              </a:buClr>
              <a:buFont typeface="Arial" panose="020B0604020202020204"/>
              <a:buChar char="•"/>
            </a:pPr>
            <a:r>
              <a:rPr lang="en-US" sz="2000" b="1" strike="noStrike" spc="-1">
                <a:solidFill>
                  <a:srgbClr val="000000"/>
                </a:solidFill>
                <a:latin typeface="Calibri" panose="020F0502020204030204"/>
              </a:rPr>
              <a:t>350 presentations - </a:t>
            </a:r>
            <a:br>
              <a:rPr lang="en-US" sz="2000" b="1" strike="noStrike" spc="-1">
                <a:solidFill>
                  <a:srgbClr val="000000"/>
                </a:solidFill>
                <a:latin typeface="Calibri" panose="020F0502020204030204"/>
              </a:rPr>
            </a:br>
            <a:r>
              <a:rPr lang="en-US" sz="2000" b="1" strike="noStrike" spc="-1">
                <a:solidFill>
                  <a:srgbClr val="000000"/>
                </a:solidFill>
                <a:latin typeface="Calibri" panose="020F0502020204030204"/>
              </a:rPr>
              <a:t>reached 10,500 people directly</a:t>
            </a:r>
            <a:endParaRPr lang="en-US" sz="2000" b="0" strike="noStrike" spc="-1">
              <a:latin typeface="Arial" panose="020B0604020202020204"/>
            </a:endParaRPr>
          </a:p>
          <a:p>
            <a:pPr marL="285750" indent="-285750">
              <a:lnSpc>
                <a:spcPct val="100000"/>
              </a:lnSpc>
              <a:buClr>
                <a:srgbClr val="000000"/>
              </a:buClr>
              <a:buFont typeface="Arial" panose="020B0604020202020204"/>
              <a:buChar char="•"/>
            </a:pPr>
            <a:r>
              <a:rPr lang="en-US" sz="2000" b="1" strike="noStrike" spc="-1">
                <a:solidFill>
                  <a:srgbClr val="000000"/>
                </a:solidFill>
                <a:latin typeface="Calibri" panose="020F0502020204030204"/>
              </a:rPr>
              <a:t>100,000s of people reached through press</a:t>
            </a:r>
            <a:endParaRPr lang="en-US" sz="2400" b="0" strike="noStrike" spc="-1">
              <a:latin typeface="Arial" panose="020B0604020202020204"/>
            </a:endParaRPr>
          </a:p>
        </p:txBody>
      </p:sp>
      <p:pic>
        <p:nvPicPr>
          <p:cNvPr id="2" name="Content Placeholder 1" descr="C:\Users\helen\Documents Golden Rule\_Great Loop\Great Loop Map InReach Tracker.jpgGreat Loop Map InReach Tracker"/>
          <p:cNvPicPr>
            <a:picLocks noChangeAspect="1"/>
          </p:cNvPicPr>
          <p:nvPr>
            <p:ph/>
          </p:nvPr>
        </p:nvPicPr>
        <p:blipFill>
          <a:blip r:embed="rId1"/>
          <a:srcRect/>
          <a:stretch>
            <a:fillRect/>
          </a:stretch>
        </p:blipFill>
        <p:spPr>
          <a:xfrm>
            <a:off x="2913380" y="1446530"/>
            <a:ext cx="3316605" cy="3576955"/>
          </a:xfrm>
          <a:prstGeom prst="rect">
            <a:avLst/>
          </a:prstGeom>
          <a:ln w="38100">
            <a:solidFill>
              <a:srgbClr val="457099"/>
            </a:solidFill>
          </a:ln>
        </p:spPr>
      </p:pic>
      <p:sp>
        <p:nvSpPr>
          <p:cNvPr id="3" name="Text Box 2"/>
          <p:cNvSpPr txBox="1"/>
          <p:nvPr/>
        </p:nvSpPr>
        <p:spPr>
          <a:xfrm>
            <a:off x="4828540" y="5097145"/>
            <a:ext cx="3686810" cy="1007110"/>
          </a:xfrm>
          <a:prstGeom prst="rect">
            <a:avLst/>
          </a:prstGeom>
          <a:noFill/>
        </p:spPr>
        <p:txBody>
          <a:bodyPr wrap="square" rtlCol="0">
            <a:noAutofit/>
          </a:bodyPr>
          <a:p>
            <a:r>
              <a:rPr lang="en-US" b="1"/>
              <a:t>VFP Chapters</a:t>
            </a:r>
            <a:endParaRPr lang="en-US" b="1"/>
          </a:p>
          <a:p>
            <a:r>
              <a:rPr lang="en-US">
                <a:sym typeface="+mn-ea"/>
              </a:rPr>
              <a:t>22 Chapters donated a total of $23,652 in 2022-23.</a:t>
            </a:r>
            <a:endParaRPr lang="en-US"/>
          </a:p>
          <a:p>
            <a:r>
              <a:rPr lang="en-US">
                <a:sym typeface="+mn-ea"/>
              </a:rPr>
              <a:t>39 Chapters anchored GR GL Events</a:t>
            </a:r>
            <a:endParaRPr lang="en-US"/>
          </a:p>
          <a:p>
            <a:endParaRPr lang="en-US"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Dubuque 3C"/>
          <p:cNvPicPr>
            <a:picLocks noChangeAspect="1"/>
          </p:cNvPicPr>
          <p:nvPr/>
        </p:nvPicPr>
        <p:blipFill>
          <a:blip r:embed="rId1"/>
          <a:stretch>
            <a:fillRect/>
          </a:stretch>
        </p:blipFill>
        <p:spPr>
          <a:xfrm>
            <a:off x="1144905" y="857250"/>
            <a:ext cx="685419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Marshallese women - ukulele and singing - Erik Hogstrom - A"/>
          <p:cNvPicPr>
            <a:picLocks noChangeAspect="1"/>
          </p:cNvPicPr>
          <p:nvPr/>
        </p:nvPicPr>
        <p:blipFill>
          <a:blip r:embed="rId1"/>
          <a:stretch>
            <a:fillRect/>
          </a:stretch>
        </p:blipFill>
        <p:spPr>
          <a:xfrm>
            <a:off x="1917859" y="857250"/>
            <a:ext cx="5307806"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8" descr="Captain Kiko and the Marshallese dancing on the dock in Dubuque"/>
          <p:cNvPicPr>
            <a:picLocks noChangeAspect="1"/>
          </p:cNvPicPr>
          <p:nvPr/>
        </p:nvPicPr>
        <p:blipFill>
          <a:blip r:embed="rId1"/>
          <a:stretch>
            <a:fillRect/>
          </a:stretch>
        </p:blipFill>
        <p:spPr>
          <a:xfrm>
            <a:off x="560546" y="864394"/>
            <a:ext cx="8011954" cy="51363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07060" y="188595"/>
            <a:ext cx="7929880" cy="460375"/>
          </a:xfrm>
          <a:prstGeom prst="rect">
            <a:avLst/>
          </a:prstGeom>
          <a:noFill/>
        </p:spPr>
        <p:txBody>
          <a:bodyPr wrap="square" rtlCol="0">
            <a:spAutoFit/>
          </a:bodyPr>
          <a:p>
            <a:pPr algn="ctr"/>
            <a:r>
              <a:rPr lang="en-US" sz="2400" b="1"/>
              <a:t>2023 Started with the voyage to Cuba!</a:t>
            </a:r>
            <a:endParaRPr lang="en-US" sz="2400" b="1"/>
          </a:p>
        </p:txBody>
      </p:sp>
      <p:pic>
        <p:nvPicPr>
          <p:cNvPr id="3" name="Picture 2" descr="20221231_071937"/>
          <p:cNvPicPr>
            <a:picLocks noChangeAspect="1"/>
          </p:cNvPicPr>
          <p:nvPr/>
        </p:nvPicPr>
        <p:blipFill>
          <a:blip r:embed="rId1"/>
          <a:stretch>
            <a:fillRect/>
          </a:stretch>
        </p:blipFill>
        <p:spPr>
          <a:xfrm>
            <a:off x="429895" y="620395"/>
            <a:ext cx="8284210" cy="6213475"/>
          </a:xfrm>
          <a:prstGeom prst="rect">
            <a:avLst/>
          </a:prstGeom>
        </p:spPr>
      </p:pic>
      <p:sp>
        <p:nvSpPr>
          <p:cNvPr id="6" name="Text Box 5"/>
          <p:cNvSpPr txBox="1"/>
          <p:nvPr/>
        </p:nvSpPr>
        <p:spPr>
          <a:xfrm>
            <a:off x="-36195" y="5262245"/>
            <a:ext cx="9156065" cy="1568450"/>
          </a:xfrm>
          <a:prstGeom prst="rect">
            <a:avLst/>
          </a:prstGeom>
          <a:noFill/>
        </p:spPr>
        <p:txBody>
          <a:bodyPr wrap="square" rtlCol="0">
            <a:spAutoFit/>
          </a:bodyPr>
          <a:p>
            <a:pPr algn="ct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VFP Board Member Enya Anderson at the helm of the Golden Rule as it came into </a:t>
            </a:r>
            <a:b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Hemingway Marina</a:t>
            </a:r>
            <a:endPar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Text Box 1"/>
          <p:cNvSpPr txBox="1"/>
          <p:nvPr/>
        </p:nvSpPr>
        <p:spPr>
          <a:xfrm>
            <a:off x="4427855" y="773430"/>
            <a:ext cx="3384550" cy="1476375"/>
          </a:xfrm>
          <a:prstGeom prst="rect">
            <a:avLst/>
          </a:prstGeom>
          <a:noFill/>
        </p:spPr>
        <p:txBody>
          <a:bodyPr wrap="square" rtlCol="0">
            <a:spAutoFit/>
          </a:bodyPr>
          <a:p>
            <a:r>
              <a:rPr lang="en-US" spc="-1">
                <a:latin typeface="Arial" panose="020B0604020202020204"/>
                <a:sym typeface="+mn-ea"/>
              </a:rPr>
              <a:t>Six Golden Rule representatives went by sea and five by air to Cuba for an “Arts &amp; Cultural” visit</a:t>
            </a:r>
            <a:br>
              <a:rPr lang="en-US" spc="-1">
                <a:latin typeface="Arial" panose="020B0604020202020204"/>
                <a:sym typeface="+mn-ea"/>
              </a:rPr>
            </a:br>
            <a:r>
              <a:rPr lang="en-US" spc="-1">
                <a:latin typeface="Arial" panose="020B0604020202020204"/>
                <a:sym typeface="+mn-ea"/>
              </a:rPr>
              <a:t>Dec 31 - Jan 10</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Delegation at Hemingway MarinaIMG-20230103-WA0005"/>
          <p:cNvPicPr>
            <a:picLocks noChangeAspect="1"/>
          </p:cNvPicPr>
          <p:nvPr>
            <p:ph/>
          </p:nvPr>
        </p:nvPicPr>
        <p:blipFill>
          <a:blip r:embed="rId1"/>
          <a:srcRect/>
          <a:stretch>
            <a:fillRect/>
          </a:stretch>
        </p:blipFill>
        <p:spPr>
          <a:xfrm>
            <a:off x="1187450" y="260350"/>
            <a:ext cx="6779260" cy="6334760"/>
          </a:xfrm>
          <a:prstGeom prst="rect">
            <a:avLst/>
          </a:prstGeom>
        </p:spPr>
      </p:pic>
      <p:sp>
        <p:nvSpPr>
          <p:cNvPr id="2" name="Text Box 1"/>
          <p:cNvSpPr txBox="1"/>
          <p:nvPr/>
        </p:nvSpPr>
        <p:spPr>
          <a:xfrm>
            <a:off x="1187450" y="2924810"/>
            <a:ext cx="6879590" cy="398780"/>
          </a:xfrm>
          <a:prstGeom prst="rect">
            <a:avLst/>
          </a:prstGeom>
          <a:noFill/>
        </p:spPr>
        <p:txBody>
          <a:bodyPr wrap="square" rtlCol="0">
            <a:spAutoFit/>
          </a:bodyPr>
          <a:p>
            <a:pPr algn="ctr"/>
            <a:r>
              <a:rPr lang="en-US" sz="2000" b="1">
                <a:solidFill>
                  <a:schemeClr val="bg1"/>
                </a:solidFill>
              </a:rPr>
              <a:t>The Entire Cuba Delegation (from land and sea!)</a:t>
            </a:r>
            <a:endParaRPr lang="en-US" sz="2000" b="1">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46710" y="252730"/>
            <a:ext cx="7637145" cy="829945"/>
          </a:xfrm>
          <a:prstGeom prst="rect">
            <a:avLst/>
          </a:prstGeom>
          <a:noFill/>
        </p:spPr>
        <p:txBody>
          <a:bodyPr wrap="square" rtlCol="0">
            <a:spAutoFit/>
          </a:bodyPr>
          <a:p>
            <a:pPr algn="ctr"/>
            <a:r>
              <a:rPr lang="en-US" sz="2400" b="1"/>
              <a:t>Sail-by and Protest at </a:t>
            </a:r>
            <a:br>
              <a:rPr lang="en-US" sz="2400" b="1"/>
            </a:br>
            <a:r>
              <a:rPr lang="en-US" sz="2400" b="1"/>
              <a:t>Kings Bay Nuclear-Armed Trident Submarine Base!</a:t>
            </a:r>
            <a:endParaRPr lang="en-US" sz="2400" b="1"/>
          </a:p>
        </p:txBody>
      </p:sp>
      <p:pic>
        <p:nvPicPr>
          <p:cNvPr id="5" name="Picture 4" descr="20230211_090556"/>
          <p:cNvPicPr>
            <a:picLocks noChangeAspect="1"/>
          </p:cNvPicPr>
          <p:nvPr/>
        </p:nvPicPr>
        <p:blipFill>
          <a:blip r:embed="rId1"/>
          <a:stretch>
            <a:fillRect/>
          </a:stretch>
        </p:blipFill>
        <p:spPr>
          <a:xfrm>
            <a:off x="1043305" y="1268730"/>
            <a:ext cx="6346825" cy="4759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67005" y="4789170"/>
            <a:ext cx="8566785" cy="1464945"/>
          </a:xfrm>
          <a:prstGeom prst="rect">
            <a:avLst/>
          </a:prstGeom>
          <a:noFill/>
        </p:spPr>
        <p:txBody>
          <a:bodyPr wrap="square" rtlCol="0">
            <a:noAutofit/>
          </a:bodyPr>
          <a:p>
            <a:r>
              <a:rPr lang="en-US" b="1">
                <a:sym typeface="+mn-ea"/>
              </a:rPr>
              <a:t>Many thanks to</a:t>
            </a:r>
            <a:endParaRPr lang="en-US"/>
          </a:p>
          <a:p>
            <a:r>
              <a:rPr lang="en-US">
                <a:sym typeface="+mn-ea"/>
              </a:rPr>
              <a:t>Interfaith Communities United for Justice and Peace</a:t>
            </a:r>
            <a:endParaRPr lang="en-US"/>
          </a:p>
          <a:p>
            <a:endParaRPr lang="en-US"/>
          </a:p>
          <a:p>
            <a:r>
              <a:rPr lang="en-US"/>
              <a:t>Rick Banales, Director of Communications and Social Media</a:t>
            </a:r>
            <a:endParaRPr lang="en-US"/>
          </a:p>
          <a:p>
            <a:r>
              <a:rPr lang="en-US"/>
              <a:t>Steve Rohde, ICUJP Chairperson</a:t>
            </a:r>
            <a:endParaRPr lang="en-US"/>
          </a:p>
          <a:p>
            <a:r>
              <a:rPr lang="en-US">
                <a:sym typeface="+mn-ea"/>
              </a:rPr>
              <a:t>Rececca Arvizu, </a:t>
            </a:r>
            <a:r>
              <a:rPr lang="en-US"/>
              <a:t>ICUJP Board member  (our facilitator today)</a:t>
            </a:r>
            <a:endParaRPr lang="en-US"/>
          </a:p>
          <a:p>
            <a:r>
              <a:rPr lang="en-US"/>
              <a:t>Jasmine Hailey</a:t>
            </a:r>
            <a:endParaRPr lang="en-US"/>
          </a:p>
          <a:p>
            <a:endParaRPr lang="en-US"/>
          </a:p>
        </p:txBody>
      </p:sp>
      <p:sp>
        <p:nvSpPr>
          <p:cNvPr id="3" name="Text Box 2"/>
          <p:cNvSpPr txBox="1"/>
          <p:nvPr/>
        </p:nvSpPr>
        <p:spPr>
          <a:xfrm>
            <a:off x="0" y="78105"/>
            <a:ext cx="9144000" cy="2352675"/>
          </a:xfrm>
          <a:prstGeom prst="rect">
            <a:avLst/>
          </a:prstGeom>
          <a:noFill/>
        </p:spPr>
        <p:txBody>
          <a:bodyPr wrap="square" rtlCol="0" anchor="t">
            <a:noAutofit/>
          </a:bodyPr>
          <a:p>
            <a:pPr algn="l"/>
            <a:r>
              <a:rPr lang="en-US" b="1">
                <a:solidFill>
                  <a:srgbClr val="C00000"/>
                </a:solidFill>
                <a:sym typeface="+mn-ea"/>
              </a:rPr>
              <a:t>Interfaith Communities United for Justice and Peace</a:t>
            </a:r>
            <a:endParaRPr lang="en-US" b="1">
              <a:solidFill>
                <a:srgbClr val="C00000"/>
              </a:solidFill>
              <a:sym typeface="+mn-ea"/>
            </a:endParaRPr>
          </a:p>
          <a:p>
            <a:pPr algn="l"/>
            <a:r>
              <a:rPr lang="en-US" sz="1600" b="1"/>
              <a:t>May 31, 2024</a:t>
            </a:r>
            <a:endParaRPr lang="en-US" sz="1600" b="1"/>
          </a:p>
          <a:p>
            <a:pPr algn="l"/>
            <a:endParaRPr lang="en-US" sz="1600" b="1">
              <a:solidFill>
                <a:srgbClr val="C00000"/>
              </a:solidFill>
            </a:endParaRPr>
          </a:p>
          <a:p>
            <a:pPr algn="l"/>
            <a:endParaRPr lang="en-US" sz="1600" b="1">
              <a:solidFill>
                <a:srgbClr val="C00000"/>
              </a:solidFill>
            </a:endParaRPr>
          </a:p>
          <a:p>
            <a:pPr algn="ctr"/>
            <a:endParaRPr lang="en-US" sz="1200" b="1">
              <a:solidFill>
                <a:srgbClr val="C00000"/>
              </a:solidFill>
            </a:endParaRPr>
          </a:p>
          <a:p>
            <a:pPr algn="just"/>
            <a:r>
              <a:rPr lang="en-US" sz="1200" b="1">
                <a:solidFill>
                  <a:srgbClr val="C00000"/>
                </a:solidFill>
              </a:rPr>
              <a:t>Veterans For Peace has sailed the historic anti-nuclear Golden Rule as a tool to educate people about nuclear issues and advocate for actions to stop the possibility of nuclear war.  The Golden Rule Project teaches about the problems caused by the whole chain - from Uranium mining to nuclear energy and weapons to lack of nuclear waste disposal.  </a:t>
            </a:r>
            <a:endParaRPr lang="en-US" sz="1200" b="1">
              <a:solidFill>
                <a:srgbClr val="C00000"/>
              </a:solidFill>
            </a:endParaRPr>
          </a:p>
          <a:p>
            <a:pPr algn="ctr"/>
            <a:endParaRPr lang="en-US" sz="1200" b="1">
              <a:solidFill>
                <a:srgbClr val="C00000"/>
              </a:solidFill>
            </a:endParaRPr>
          </a:p>
          <a:p>
            <a:pPr algn="ctr"/>
            <a:r>
              <a:rPr lang="en-US" sz="1200" b="1">
                <a:solidFill>
                  <a:srgbClr val="C00000"/>
                </a:solidFill>
              </a:rPr>
              <a:t>Many organizations are trying to stop the nuclear madness.  </a:t>
            </a:r>
            <a:endParaRPr lang="en-US" sz="1200" b="1">
              <a:solidFill>
                <a:srgbClr val="C00000"/>
              </a:solidFill>
            </a:endParaRPr>
          </a:p>
          <a:p>
            <a:pPr algn="ctr"/>
            <a:r>
              <a:rPr lang="en-US" sz="1200" b="1">
                <a:solidFill>
                  <a:srgbClr val="C00000"/>
                </a:solidFill>
              </a:rPr>
              <a:t>We invite discussion about all nuclear issues and actions we can take to end the nuclear era. </a:t>
            </a:r>
            <a:endParaRPr lang="en-US" sz="1200" b="1">
              <a:solidFill>
                <a:srgbClr val="C00000"/>
              </a:solidFill>
            </a:endParaRPr>
          </a:p>
        </p:txBody>
      </p:sp>
      <p:pic>
        <p:nvPicPr>
          <p:cNvPr id="5" name="Picture 4" descr="5-20-24 NIght with the experts"/>
          <p:cNvPicPr>
            <a:picLocks noChangeAspect="1"/>
          </p:cNvPicPr>
          <p:nvPr/>
        </p:nvPicPr>
        <p:blipFill>
          <a:blip r:embed="rId1"/>
          <a:stretch>
            <a:fillRect/>
          </a:stretch>
        </p:blipFill>
        <p:spPr>
          <a:xfrm>
            <a:off x="167005" y="2527935"/>
            <a:ext cx="1780540" cy="2083435"/>
          </a:xfrm>
          <a:prstGeom prst="rect">
            <a:avLst/>
          </a:prstGeom>
        </p:spPr>
      </p:pic>
      <p:sp>
        <p:nvSpPr>
          <p:cNvPr id="6" name="Text Box 5"/>
          <p:cNvSpPr txBox="1"/>
          <p:nvPr/>
        </p:nvSpPr>
        <p:spPr>
          <a:xfrm>
            <a:off x="2250440" y="3208020"/>
            <a:ext cx="6660515" cy="1814830"/>
          </a:xfrm>
          <a:prstGeom prst="rect">
            <a:avLst/>
          </a:prstGeom>
          <a:noFill/>
        </p:spPr>
        <p:txBody>
          <a:bodyPr wrap="square" rtlCol="0">
            <a:spAutoFit/>
          </a:bodyPr>
          <a:p>
            <a:r>
              <a:rPr lang="en-US" sz="1600"/>
              <a:t>Helen Jaccard lis the Project Manager for the Golden Rule anti-nuclear sailboat, a Project of Veterans For Peace.  She is also a member of Women's International League for Peace &amp; Freedom's Disarm/End Wars Committee. Helen writes about the environmental costs of war and militarism, including radioactive contamination. She also talks about the harm from the entire nuclear chain, from cradle to grave. Helen has visited Fukushima, Hiroshima and Nagasaki to learn first hand from evacuees and hibakusha.</a:t>
            </a:r>
            <a:endParaRPr lang="en-US" sz="1600"/>
          </a:p>
        </p:txBody>
      </p:sp>
      <p:pic>
        <p:nvPicPr>
          <p:cNvPr id="101" name="Picture 100"/>
          <p:cNvPicPr/>
          <p:nvPr/>
        </p:nvPicPr>
        <p:blipFill>
          <a:blip r:embed="rId2"/>
          <a:stretch>
            <a:fillRect/>
          </a:stretch>
        </p:blipFill>
        <p:spPr>
          <a:xfrm>
            <a:off x="5080000" y="76835"/>
            <a:ext cx="3976370" cy="1193165"/>
          </a:xfrm>
          <a:prstGeom prst="rect">
            <a:avLst/>
          </a:prstGeom>
          <a:noFill/>
          <a:ln w="9525">
            <a:noFill/>
          </a:ln>
        </p:spPr>
      </p:pic>
      <p:pic>
        <p:nvPicPr>
          <p:cNvPr id="8" name="Picture 7" descr="VFP Logo Blue"/>
          <p:cNvPicPr>
            <a:picLocks noChangeAspect="1"/>
          </p:cNvPicPr>
          <p:nvPr/>
        </p:nvPicPr>
        <p:blipFill>
          <a:blip r:embed="rId3">
            <a:clrChange>
              <a:clrFrom>
                <a:srgbClr val="73A7D7">
                  <a:alpha val="100000"/>
                </a:srgbClr>
              </a:clrFrom>
              <a:clrTo>
                <a:srgbClr val="73A7D7">
                  <a:alpha val="100000"/>
                  <a:alpha val="0"/>
                </a:srgbClr>
              </a:clrTo>
            </a:clrChange>
          </a:blip>
          <a:stretch>
            <a:fillRect/>
          </a:stretch>
        </p:blipFill>
        <p:spPr>
          <a:xfrm>
            <a:off x="2250440" y="2407920"/>
            <a:ext cx="1143000" cy="800100"/>
          </a:xfrm>
          <a:prstGeom prst="rect">
            <a:avLst/>
          </a:prstGeom>
        </p:spPr>
      </p:pic>
      <p:pic>
        <p:nvPicPr>
          <p:cNvPr id="9" name="Picture 8" descr="Back of boat"/>
          <p:cNvPicPr>
            <a:picLocks noChangeAspect="1"/>
          </p:cNvPicPr>
          <p:nvPr/>
        </p:nvPicPr>
        <p:blipFill>
          <a:blip r:embed="rId4"/>
          <a:stretch>
            <a:fillRect/>
          </a:stretch>
        </p:blipFill>
        <p:spPr>
          <a:xfrm>
            <a:off x="3696335" y="2527935"/>
            <a:ext cx="1498600" cy="7302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a:t>Peace picnics in the park!</a:t>
            </a:r>
            <a:endParaRPr lang="en-US"/>
          </a:p>
        </p:txBody>
      </p:sp>
      <p:pic>
        <p:nvPicPr>
          <p:cNvPr id="15" name="Content Placeholder 14" descr="20230226_150227"/>
          <p:cNvPicPr>
            <a:picLocks noChangeAspect="1"/>
          </p:cNvPicPr>
          <p:nvPr>
            <p:ph/>
          </p:nvPr>
        </p:nvPicPr>
        <p:blipFill>
          <a:blip r:embed="rId1"/>
          <a:stretch>
            <a:fillRect/>
          </a:stretch>
        </p:blipFill>
        <p:spPr>
          <a:xfrm>
            <a:off x="1554480" y="1600200"/>
            <a:ext cx="6033770" cy="45256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br>
              <a:rPr lang="en-US"/>
            </a:br>
            <a:r>
              <a:rPr lang="en-US"/>
              <a:t>Commemorating March 1, 1954 Castle Bravo destruction in the Marshall Islands</a:t>
            </a:r>
            <a:endParaRPr lang="en-US"/>
          </a:p>
        </p:txBody>
      </p:sp>
      <p:pic>
        <p:nvPicPr>
          <p:cNvPr id="14" name="Content Placeholder 13" descr="20230225_103138"/>
          <p:cNvPicPr>
            <a:picLocks noChangeAspect="1"/>
          </p:cNvPicPr>
          <p:nvPr>
            <p:ph/>
          </p:nvPr>
        </p:nvPicPr>
        <p:blipFill>
          <a:blip r:embed="rId1"/>
          <a:stretch>
            <a:fillRect/>
          </a:stretch>
        </p:blipFill>
        <p:spPr>
          <a:xfrm>
            <a:off x="1367155" y="2216150"/>
            <a:ext cx="6033770" cy="452564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214630" y="638175"/>
            <a:ext cx="3997960" cy="3823335"/>
          </a:xfrm>
        </p:spPr>
        <p:txBody>
          <a:bodyPr/>
          <a:p>
            <a:r>
              <a:rPr lang="en-US" sz="3600"/>
              <a:t>Over 40 Mayors and City Councils gave the Golden Rule a warm Proclamation of Welcome!</a:t>
            </a:r>
            <a:endParaRPr lang="en-US" sz="3600"/>
          </a:p>
        </p:txBody>
      </p:sp>
      <p:pic>
        <p:nvPicPr>
          <p:cNvPr id="4" name="Content Placeholder 3" descr="20230221_164826"/>
          <p:cNvPicPr>
            <a:picLocks noChangeAspect="1"/>
          </p:cNvPicPr>
          <p:nvPr>
            <p:ph/>
          </p:nvPr>
        </p:nvPicPr>
        <p:blipFill>
          <a:blip r:embed="rId1"/>
          <a:stretch>
            <a:fillRect/>
          </a:stretch>
        </p:blipFill>
        <p:spPr>
          <a:xfrm rot="5400000">
            <a:off x="3457575" y="798830"/>
            <a:ext cx="6033770" cy="45256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 name="Picture 86" descr="C:\Users\helen\Pictures Golden Rule\2023-05-24 Fleet Week NYC\Fleet Week NYC 20230524_092321.jpgFleet Week NYC 20230524_092321"/>
          <p:cNvPicPr>
            <a:picLocks noChangeAspect="1"/>
          </p:cNvPicPr>
          <p:nvPr/>
        </p:nvPicPr>
        <p:blipFill>
          <a:blip r:embed="rId1"/>
          <a:srcRect/>
          <a:stretch>
            <a:fillRect/>
          </a:stretch>
        </p:blipFill>
        <p:spPr>
          <a:xfrm>
            <a:off x="295910" y="3428683"/>
            <a:ext cx="3364230" cy="2522855"/>
          </a:xfrm>
          <a:prstGeom prst="rect">
            <a:avLst/>
          </a:prstGeom>
        </p:spPr>
      </p:pic>
      <p:sp>
        <p:nvSpPr>
          <p:cNvPr id="87" name="Text Box 87"/>
          <p:cNvSpPr txBox="1"/>
          <p:nvPr/>
        </p:nvSpPr>
        <p:spPr>
          <a:xfrm>
            <a:off x="252095" y="6248400"/>
            <a:ext cx="3637915" cy="32194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spcAft>
                <a:spcPts val="600"/>
              </a:spcAft>
            </a:pPr>
            <a:r>
              <a:rPr lang="en-US" altLang="zh-CN" sz="1200" kern="100">
                <a:latin typeface="Calibri" panose="020F0502020204030204"/>
                <a:ea typeface="Calibri" panose="020F0502020204030204"/>
                <a:cs typeface="Times New Roman" panose="02020603050405020304"/>
                <a:sym typeface="Times New Roman" panose="02020603050405020304"/>
              </a:rPr>
              <a:t>Fleet Week Parade of War Ships, Hudson River, NYC</a:t>
            </a:r>
            <a:br>
              <a:rPr lang="en-US" altLang="zh-CN" sz="1200" kern="100">
                <a:latin typeface="Calibri" panose="020F0502020204030204"/>
                <a:ea typeface="Calibri" panose="020F0502020204030204"/>
                <a:cs typeface="Times New Roman" panose="02020603050405020304"/>
                <a:sym typeface="Times New Roman" panose="02020603050405020304"/>
              </a:rPr>
            </a:b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pic>
        <p:nvPicPr>
          <p:cNvPr id="84" name="Picture 84" descr="20230629_115542"/>
          <p:cNvPicPr>
            <a:picLocks noChangeAspect="1"/>
          </p:cNvPicPr>
          <p:nvPr/>
        </p:nvPicPr>
        <p:blipFill>
          <a:blip r:embed="rId2"/>
          <a:srcRect/>
          <a:stretch>
            <a:fillRect/>
          </a:stretch>
        </p:blipFill>
        <p:spPr>
          <a:xfrm>
            <a:off x="3890010" y="3284855"/>
            <a:ext cx="4528185" cy="2963545"/>
          </a:xfrm>
          <a:prstGeom prst="rect">
            <a:avLst/>
          </a:prstGeom>
        </p:spPr>
      </p:pic>
      <p:sp>
        <p:nvSpPr>
          <p:cNvPr id="85" name="Text Box 85"/>
          <p:cNvSpPr txBox="1"/>
          <p:nvPr/>
        </p:nvSpPr>
        <p:spPr>
          <a:xfrm>
            <a:off x="3890010" y="6248400"/>
            <a:ext cx="4495165" cy="49657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spcAft>
                <a:spcPts val="600"/>
              </a:spcAft>
            </a:pPr>
            <a:r>
              <a:rPr lang="en-US" altLang="zh-CN" sz="1200" kern="100">
                <a:latin typeface="Calibri" panose="020F0502020204030204"/>
                <a:ea typeface="Calibri" panose="020F0502020204030204"/>
                <a:cs typeface="Times New Roman" panose="02020603050405020304"/>
                <a:sym typeface="Times New Roman" panose="02020603050405020304"/>
              </a:rPr>
              <a:t>The ship of peace sails in protest of Bath Iron Works, </a:t>
            </a:r>
            <a:br>
              <a:rPr lang="en-US" altLang="zh-CN" sz="1200" kern="100">
                <a:latin typeface="Calibri" panose="020F0502020204030204"/>
                <a:ea typeface="Calibri" panose="020F0502020204030204"/>
                <a:cs typeface="Times New Roman" panose="02020603050405020304"/>
                <a:sym typeface="Times New Roman" panose="02020603050405020304"/>
              </a:rPr>
            </a:br>
            <a:r>
              <a:rPr lang="en-US" altLang="zh-CN" sz="1200" kern="100">
                <a:latin typeface="Calibri" panose="020F0502020204030204"/>
                <a:ea typeface="Calibri" panose="020F0502020204030204"/>
                <a:cs typeface="Times New Roman" panose="02020603050405020304"/>
                <a:sym typeface="Times New Roman" panose="02020603050405020304"/>
              </a:rPr>
              <a:t>makers of nuclear-capable war ships</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pic>
        <p:nvPicPr>
          <p:cNvPr id="88" name="Picture 88" descr="C:\Users\helen\Pictures Golden Rule\2023-06-02 New Haven\IMG_1822.JPGIMG_1822"/>
          <p:cNvPicPr>
            <a:picLocks noChangeAspect="1"/>
          </p:cNvPicPr>
          <p:nvPr/>
        </p:nvPicPr>
        <p:blipFill>
          <a:blip r:embed="rId3"/>
          <a:srcRect/>
          <a:stretch>
            <a:fillRect/>
          </a:stretch>
        </p:blipFill>
        <p:spPr>
          <a:xfrm>
            <a:off x="2533650" y="260350"/>
            <a:ext cx="3782695" cy="2520950"/>
          </a:xfrm>
          <a:prstGeom prst="rect">
            <a:avLst/>
          </a:prstGeom>
        </p:spPr>
      </p:pic>
      <p:sp>
        <p:nvSpPr>
          <p:cNvPr id="83" name="Text Box 83"/>
          <p:cNvSpPr txBox="1"/>
          <p:nvPr/>
        </p:nvSpPr>
        <p:spPr>
          <a:xfrm>
            <a:off x="1821180" y="2780665"/>
            <a:ext cx="4993640" cy="5041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spcAft>
                <a:spcPts val="600"/>
              </a:spcAft>
            </a:pPr>
            <a:r>
              <a:rPr lang="en-US" altLang="zh-CN" sz="1200" kern="100">
                <a:latin typeface="Calibri" panose="020F0502020204030204"/>
                <a:ea typeface="Calibri" panose="020F0502020204030204"/>
                <a:cs typeface="Times New Roman" panose="02020603050405020304"/>
                <a:sym typeface="Times New Roman" panose="02020603050405020304"/>
              </a:rPr>
              <a:t>New</a:t>
            </a:r>
            <a:r>
              <a:rPr lang="en-US" altLang="zh-CN" sz="1200" kern="100">
                <a:latin typeface="Calibri" panose="020F0502020204030204"/>
                <a:ea typeface="Calibri" panose="020F0502020204030204"/>
                <a:cs typeface="Times New Roman" panose="02020603050405020304"/>
                <a:sym typeface="Times New Roman" panose="02020603050405020304"/>
              </a:rPr>
              <a:t> Haven, Connecticut welcomed the Golden Rule - several groups sailed by </a:t>
            </a:r>
            <a:r>
              <a:rPr lang="en-US" altLang="zh-CN" sz="1200" kern="100">
                <a:latin typeface="Calibri" panose="020F0502020204030204"/>
                <a:ea typeface="Calibri" panose="020F0502020204030204"/>
                <a:cs typeface="Times New Roman" panose="02020603050405020304"/>
                <a:sym typeface="Times New Roman" panose="02020603050405020304"/>
              </a:rPr>
              <a:t>Groton Electric Boat</a:t>
            </a:r>
            <a:r>
              <a:rPr lang="en-US" altLang="zh-CN" sz="1200" kern="100">
                <a:latin typeface="Calibri" panose="020F0502020204030204"/>
                <a:ea typeface="Calibri" panose="020F0502020204030204"/>
                <a:cs typeface="Times New Roman" panose="02020603050405020304"/>
                <a:sym typeface="Times New Roman" panose="02020603050405020304"/>
              </a:rPr>
              <a:t>, manufacturer of nuclear-armed submarines.</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MarshallIslandsMay22"/>
          <p:cNvPicPr>
            <a:picLocks noChangeAspect="1"/>
          </p:cNvPicPr>
          <p:nvPr/>
        </p:nvPicPr>
        <p:blipFill>
          <a:blip r:embed="rId1"/>
          <a:srcRect/>
          <a:stretch>
            <a:fillRect/>
          </a:stretch>
        </p:blipFill>
        <p:spPr>
          <a:xfrm>
            <a:off x="293370" y="3644900"/>
            <a:ext cx="8557260" cy="2230120"/>
          </a:xfrm>
          <a:prstGeom prst="rect">
            <a:avLst/>
          </a:prstGeom>
        </p:spPr>
      </p:pic>
      <p:pic>
        <p:nvPicPr>
          <p:cNvPr id="5" name="Picture 1"/>
          <p:cNvPicPr>
            <a:picLocks noChangeAspect="1"/>
          </p:cNvPicPr>
          <p:nvPr/>
        </p:nvPicPr>
        <p:blipFill>
          <a:blip r:embed="rId2"/>
          <a:srcRect/>
          <a:stretch>
            <a:fillRect/>
          </a:stretch>
        </p:blipFill>
        <p:spPr>
          <a:xfrm>
            <a:off x="1188085" y="44450"/>
            <a:ext cx="7272655" cy="3024505"/>
          </a:xfrm>
          <a:prstGeom prst="rect">
            <a:avLst/>
          </a:prstGeom>
        </p:spPr>
      </p:pic>
      <p:sp>
        <p:nvSpPr>
          <p:cNvPr id="100" name="Text Box 99"/>
          <p:cNvSpPr txBox="1"/>
          <p:nvPr/>
        </p:nvSpPr>
        <p:spPr>
          <a:xfrm>
            <a:off x="118745" y="3083560"/>
            <a:ext cx="8906510" cy="521970"/>
          </a:xfrm>
          <a:prstGeom prst="rect">
            <a:avLst/>
          </a:prstGeom>
          <a:noFill/>
          <a:ln w="9525">
            <a:noFill/>
          </a:ln>
        </p:spPr>
        <p:txBody>
          <a:bodyPr wrap="square">
            <a:spAutoFit/>
          </a:bodyPr>
          <a:p>
            <a:pPr indent="0" algn="ctr"/>
            <a:r>
              <a:rPr lang="en-US" sz="1400" b="0">
                <a:latin typeface="Calibri" panose="020F0502020204030204" charset="0"/>
                <a:cs typeface="Times New Roman" panose="02020603050405020304" charset="0"/>
              </a:rPr>
              <a:t>Veterans For Peace and the Golden Rule team met with twelve UN missions, including New Zealand, Malaysia, Vietnam, Cuba, South Africa, Austria, Indonesia, Ireland, Costa Rica, Kiribati, and the Vatican</a:t>
            </a:r>
            <a:endParaRPr lang="en-US" sz="1400" b="0">
              <a:latin typeface="Calibri" panose="020F0502020204030204" charset="0"/>
              <a:cs typeface="Times New Roman" panose="02020603050405020304" charset="0"/>
            </a:endParaRPr>
          </a:p>
        </p:txBody>
      </p:sp>
      <p:sp>
        <p:nvSpPr>
          <p:cNvPr id="6" name="Text Box 5"/>
          <p:cNvSpPr txBox="1"/>
          <p:nvPr/>
        </p:nvSpPr>
        <p:spPr>
          <a:xfrm>
            <a:off x="39370" y="5914390"/>
            <a:ext cx="9046210" cy="737235"/>
          </a:xfrm>
          <a:prstGeom prst="rect">
            <a:avLst/>
          </a:prstGeom>
          <a:noFill/>
          <a:ln w="9525">
            <a:noFill/>
          </a:ln>
        </p:spPr>
        <p:txBody>
          <a:bodyPr wrap="square">
            <a:spAutoFit/>
          </a:bodyPr>
          <a:p>
            <a:pPr indent="0" algn="ctr"/>
            <a:r>
              <a:rPr lang="en-US" sz="1400" b="0">
                <a:latin typeface="Calibri" panose="020F0502020204030204" charset="0"/>
                <a:cs typeface="Times New Roman" panose="02020603050405020304" charset="0"/>
              </a:rPr>
              <a:t>Veterans For Peace delegation visited with the Permanent UN Representative from the Republic of the Marshall Islands.  Ambassador </a:t>
            </a:r>
            <a:r>
              <a:rPr lang="en-US" sz="1400" b="0">
                <a:solidFill>
                  <a:srgbClr val="333333"/>
                </a:solidFill>
                <a:latin typeface="Calibri" panose="020F0502020204030204" charset="0"/>
              </a:rPr>
              <a:t>Amatlain Elizabeth Kabua </a:t>
            </a:r>
            <a:r>
              <a:rPr lang="en-US" sz="1400" b="0">
                <a:latin typeface="Calibri" panose="020F0502020204030204" charset="0"/>
                <a:cs typeface="Times New Roman" panose="02020603050405020304" charset="0"/>
              </a:rPr>
              <a:t>gave a very warm welcome in her cozy UN office and spoke with the group for over two hours. </a:t>
            </a:r>
            <a:endParaRPr lang="en-US" sz="1400" b="0">
              <a:latin typeface="Calibri" panose="020F0502020204030204" charset="0"/>
              <a:cs typeface="Times New Roman" panose="02020603050405020304" charset="0"/>
            </a:endParaRPr>
          </a:p>
        </p:txBody>
      </p:sp>
      <p:sp>
        <p:nvSpPr>
          <p:cNvPr id="9" name="Text Box 9"/>
          <p:cNvSpPr txBox="1"/>
          <p:nvPr/>
        </p:nvSpPr>
        <p:spPr>
          <a:xfrm>
            <a:off x="118745" y="44450"/>
            <a:ext cx="8966835" cy="554990"/>
          </a:xfrm>
          <a:prstGeom prst="rect">
            <a:avLst/>
          </a:prstGeom>
          <a:solidFill>
            <a:schemeClr val="accent5">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spcAft>
                <a:spcPts val="600"/>
              </a:spcAft>
            </a:pPr>
            <a:r>
              <a:rPr lang="en-US" altLang="zh-CN" sz="1800" b="1" kern="100">
                <a:latin typeface="Calibri" panose="020F0502020204030204"/>
                <a:ea typeface="Calibri" panose="020F0502020204030204"/>
                <a:cs typeface="Times New Roman" panose="02020603050405020304"/>
                <a:sym typeface="Times New Roman" panose="02020603050405020304"/>
              </a:rPr>
              <a:t>United Nations Missions!</a:t>
            </a:r>
            <a:r>
              <a:rPr lang="en-US" altLang="zh-CN" sz="1200" kern="100">
                <a:latin typeface="Calibri" panose="020F0502020204030204"/>
                <a:ea typeface="Calibri" panose="020F0502020204030204"/>
                <a:cs typeface="Times New Roman" panose="02020603050405020304"/>
                <a:sym typeface="Times New Roman" panose="02020603050405020304"/>
              </a:rPr>
              <a:t> </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57200" y="274955"/>
            <a:ext cx="8228965" cy="418465"/>
          </a:xfrm>
        </p:spPr>
        <p:txBody>
          <a:bodyPr/>
          <a:p>
            <a:pPr algn="ctr"/>
            <a:r>
              <a:rPr lang="en-US"/>
              <a:t>Rhode Island: Providence, Bristol</a:t>
            </a:r>
            <a:endParaRPr lang="en-US"/>
          </a:p>
        </p:txBody>
      </p:sp>
      <p:pic>
        <p:nvPicPr>
          <p:cNvPr id="6" name="Picture 4" descr="IMG_256"/>
          <p:cNvPicPr>
            <a:picLocks noChangeAspect="1"/>
          </p:cNvPicPr>
          <p:nvPr>
            <p:ph/>
          </p:nvPr>
        </p:nvPicPr>
        <p:blipFill>
          <a:blip r:embed="rId1"/>
          <a:stretch>
            <a:fillRect/>
          </a:stretch>
        </p:blipFill>
        <p:spPr>
          <a:xfrm>
            <a:off x="3020060" y="764540"/>
            <a:ext cx="3103880" cy="2158365"/>
          </a:xfrm>
          <a:prstGeom prst="rect">
            <a:avLst/>
          </a:prstGeom>
          <a:noFill/>
          <a:ln w="9525">
            <a:noFill/>
          </a:ln>
        </p:spPr>
      </p:pic>
      <p:sp>
        <p:nvSpPr>
          <p:cNvPr id="7" name="Text Box 6"/>
          <p:cNvSpPr txBox="1"/>
          <p:nvPr/>
        </p:nvSpPr>
        <p:spPr>
          <a:xfrm>
            <a:off x="3019743" y="2924810"/>
            <a:ext cx="3104515" cy="460375"/>
          </a:xfrm>
          <a:prstGeom prst="rect">
            <a:avLst/>
          </a:prstGeom>
          <a:noFill/>
          <a:ln w="9525">
            <a:noFill/>
          </a:ln>
        </p:spPr>
        <p:txBody>
          <a:bodyPr wrap="square">
            <a:spAutoFit/>
          </a:bodyPr>
          <a:p>
            <a:pPr indent="0" algn="ctr"/>
            <a:r>
              <a:rPr lang="en-US" sz="1200" b="0">
                <a:latin typeface="Calibri" panose="020F0502020204030204" charset="0"/>
                <a:ea typeface="SimSun" panose="02010600030101010101" pitchFamily="2" charset="-122"/>
              </a:rPr>
              <a:t>Golden Rule crew are greeted by members of the Pokanoket tribe. </a:t>
            </a:r>
            <a:endParaRPr lang="en-US"/>
          </a:p>
        </p:txBody>
      </p:sp>
      <p:pic>
        <p:nvPicPr>
          <p:cNvPr id="8" name="Content Placeholder 7" descr="C:\Users\helen\Pictures Golden Rule\2023-06-11 Providence RI\Best\Extraordinary Rendition Band Better 20230611_191618.jpgExtraordinary Rendition Band Better 20230611_191618"/>
          <p:cNvPicPr>
            <a:picLocks noChangeAspect="1"/>
          </p:cNvPicPr>
          <p:nvPr>
            <p:ph/>
          </p:nvPr>
        </p:nvPicPr>
        <p:blipFill>
          <a:blip r:embed="rId2"/>
          <a:srcRect/>
          <a:stretch>
            <a:fillRect/>
          </a:stretch>
        </p:blipFill>
        <p:spPr>
          <a:xfrm>
            <a:off x="594360" y="3994785"/>
            <a:ext cx="8152765" cy="2724785"/>
          </a:xfrm>
          <a:prstGeom prst="rect">
            <a:avLst/>
          </a:prstGeom>
        </p:spPr>
      </p:pic>
      <p:sp>
        <p:nvSpPr>
          <p:cNvPr id="9" name="Text Box 8"/>
          <p:cNvSpPr txBox="1"/>
          <p:nvPr/>
        </p:nvSpPr>
        <p:spPr>
          <a:xfrm>
            <a:off x="596900" y="4001135"/>
            <a:ext cx="8152130" cy="368300"/>
          </a:xfrm>
          <a:prstGeom prst="rect">
            <a:avLst/>
          </a:prstGeom>
          <a:noFill/>
        </p:spPr>
        <p:txBody>
          <a:bodyPr wrap="square" rtlCol="0">
            <a:spAutoFit/>
          </a:bodyPr>
          <a:p>
            <a:pPr algn="ctr"/>
            <a:r>
              <a:rPr lang="en-US"/>
              <a:t>The Extraordinary Rendition Band played rousing music on the dock!</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2023-07-04 Statue of Liberty Cropped"/>
          <p:cNvPicPr>
            <a:picLocks noChangeAspect="1"/>
          </p:cNvPicPr>
          <p:nvPr/>
        </p:nvPicPr>
        <p:blipFill>
          <a:blip r:embed="rId1"/>
          <a:stretch>
            <a:fillRect/>
          </a:stretch>
        </p:blipFill>
        <p:spPr>
          <a:xfrm>
            <a:off x="1953260" y="0"/>
            <a:ext cx="523748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60680" y="230505"/>
            <a:ext cx="8465185" cy="583565"/>
          </a:xfrm>
          <a:prstGeom prst="rect">
            <a:avLst/>
          </a:prstGeom>
          <a:noFill/>
        </p:spPr>
        <p:txBody>
          <a:bodyPr wrap="square" rtlCol="0">
            <a:spAutoFit/>
          </a:bodyPr>
          <a:p>
            <a:pPr algn="ctr"/>
            <a:r>
              <a:rPr lang="en-US" sz="3200"/>
              <a:t>Erie Canal</a:t>
            </a:r>
            <a:endParaRPr lang="en-US" sz="3200"/>
          </a:p>
        </p:txBody>
      </p:sp>
      <p:pic>
        <p:nvPicPr>
          <p:cNvPr id="3" name="Picture 2" descr="IMG_1087"/>
          <p:cNvPicPr>
            <a:picLocks noChangeAspect="1"/>
          </p:cNvPicPr>
          <p:nvPr/>
        </p:nvPicPr>
        <p:blipFill>
          <a:blip r:embed="rId1"/>
          <a:stretch>
            <a:fillRect/>
          </a:stretch>
        </p:blipFill>
        <p:spPr>
          <a:xfrm>
            <a:off x="2461895" y="814070"/>
            <a:ext cx="4219575" cy="56261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IMG_1119"/>
          <p:cNvPicPr>
            <a:picLocks noChangeAspect="1"/>
          </p:cNvPicPr>
          <p:nvPr/>
        </p:nvPicPr>
        <p:blipFill>
          <a:blip r:embed="rId1"/>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340485" y="329565"/>
            <a:ext cx="6274435" cy="521970"/>
          </a:xfrm>
          <a:prstGeom prst="rect">
            <a:avLst/>
          </a:prstGeom>
          <a:noFill/>
        </p:spPr>
        <p:txBody>
          <a:bodyPr wrap="square" rtlCol="0">
            <a:spAutoFit/>
          </a:bodyPr>
          <a:p>
            <a:pPr algn="ctr"/>
            <a:r>
              <a:rPr lang="en-US" sz="2800" b="1"/>
              <a:t>Toronto</a:t>
            </a:r>
            <a:endParaRPr lang="en-US" sz="2800" b="1"/>
          </a:p>
        </p:txBody>
      </p:sp>
      <p:pic>
        <p:nvPicPr>
          <p:cNvPr id="5" name="Picture 4" descr="IMG_1360"/>
          <p:cNvPicPr>
            <a:picLocks noChangeAspect="1"/>
          </p:cNvPicPr>
          <p:nvPr/>
        </p:nvPicPr>
        <p:blipFill>
          <a:blip r:embed="rId1"/>
          <a:stretch>
            <a:fillRect/>
          </a:stretch>
        </p:blipFill>
        <p:spPr>
          <a:xfrm>
            <a:off x="490220" y="743585"/>
            <a:ext cx="8321675" cy="62414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66420" y="342900"/>
            <a:ext cx="8035925" cy="6061075"/>
          </a:xfrm>
          <a:prstGeom prst="rect">
            <a:avLst/>
          </a:prstGeom>
          <a:noFill/>
        </p:spPr>
        <p:txBody>
          <a:bodyPr wrap="square" rtlCol="0">
            <a:noAutofit/>
          </a:bodyPr>
          <a:p>
            <a:r>
              <a:rPr lang="en-US" b="1"/>
              <a:t>Faith-based Communities can have a HUGE impact on US and world policy!</a:t>
            </a:r>
            <a:endParaRPr lang="en-US" b="1"/>
          </a:p>
          <a:p>
            <a:endParaRPr lang="en-US"/>
          </a:p>
          <a:p>
            <a:r>
              <a:rPr lang="en-US"/>
              <a:t>Presbyterian Church Ministry</a:t>
            </a:r>
            <a:endParaRPr lang="en-US"/>
          </a:p>
          <a:p>
            <a:r>
              <a:rPr lang="en-US" sz="1400">
                <a:hlinkClick r:id="rId1" action="ppaction://hlinkfile"/>
              </a:rPr>
              <a:t>https://www.presbyterianmission.org/story/pcusa-supports-nuclear-weapons-ban-treaty/</a:t>
            </a:r>
            <a:endParaRPr lang="en-US"/>
          </a:p>
          <a:p>
            <a:endParaRPr lang="en-US"/>
          </a:p>
          <a:p>
            <a:r>
              <a:rPr lang="en-US"/>
              <a:t>Catholics: The Pope and Arch Bishop of Santa Fe John Wester</a:t>
            </a:r>
            <a:endParaRPr lang="en-US"/>
          </a:p>
          <a:p>
            <a:r>
              <a:rPr lang="en-US" sz="1400">
                <a:hlinkClick r:id="rId2" action="ppaction://hlinkfile"/>
              </a:rPr>
              <a:t>https://www.icanw.org/the_catholic_church_and_the_treaty_on_the_prohibition_of_nuclear_weapons</a:t>
            </a:r>
            <a:endParaRPr lang="en-US" sz="1400"/>
          </a:p>
          <a:p>
            <a:endParaRPr lang="en-US"/>
          </a:p>
          <a:p>
            <a:r>
              <a:rPr lang="en-US"/>
              <a:t>United Church of Churist: </a:t>
            </a:r>
            <a:r>
              <a:rPr lang="en-US" sz="1400">
                <a:hlinkClick r:id="rId3" action="ppaction://hlinkfile"/>
              </a:rPr>
              <a:t>https://www.ucc.org/nuclear-weapons-abolition/</a:t>
            </a:r>
            <a:endParaRPr lang="en-US" sz="1400"/>
          </a:p>
          <a:p>
            <a:endParaRPr lang="en-US"/>
          </a:p>
          <a:p>
            <a:r>
              <a:rPr lang="en-US"/>
              <a:t>Soka Gakkai International, the World Council of Churches, Pax Christi International </a:t>
            </a:r>
            <a:endParaRPr lang="en-US"/>
          </a:p>
          <a:p>
            <a:r>
              <a:rPr lang="en-US" sz="1400">
                <a:hlinkClick r:id="rId4" action="ppaction://hlinkfile"/>
              </a:rPr>
              <a:t>https://www.icanw.org/faith_organizations_urge_nations_to_support_a_ban</a:t>
            </a:r>
            <a:endParaRPr lang="en-US" sz="1400">
              <a:hlinkClick r:id="rId4" action="ppaction://hlinkfile"/>
            </a:endParaRPr>
          </a:p>
          <a:p>
            <a:endParaRPr lang="en-US" sz="1400"/>
          </a:p>
          <a:p>
            <a:r>
              <a:rPr lang="en-US" sz="1400"/>
              <a:t>“We reiterate our common position that nuclear weapons are incompatible with the values upheld by our respective faith traditions,” they said. These include “the right of people to live in security and dignity, the commands of conscience and justice, the duty to protect the vulnerable and to exercise the stewardship that will safeguard the planet for current and future generations”.</a:t>
            </a:r>
            <a:endParaRPr lang="en-US" sz="1400"/>
          </a:p>
          <a:p>
            <a:endParaRPr lang="en-US" sz="1400"/>
          </a:p>
          <a:p>
            <a:r>
              <a:rPr lang="en-US"/>
              <a:t>Friends (Quakers)</a:t>
            </a:r>
            <a:endParaRPr lang="en-US"/>
          </a:p>
          <a:p>
            <a:r>
              <a:rPr lang="en-US" sz="1400">
                <a:hlinkClick r:id="rId5" action="ppaction://hlinkfile"/>
              </a:rPr>
              <a:t>https://afsc.org/newsroom/joint-interfaith-statement-entry-force-treaty-prohibition-nuclear-weapons</a:t>
            </a:r>
            <a:endParaRPr lang="en-US" sz="1400">
              <a:hlinkClick r:id="rId5" action="ppaction://hlinkfile"/>
            </a:endParaRPr>
          </a:p>
          <a:p>
            <a:endParaRPr lang="en-US" sz="1400"/>
          </a:p>
          <a:p>
            <a:r>
              <a:rPr lang="en-US" sz="1400">
                <a:hlinkClick r:id="rId6" action="ppaction://hlinkfile"/>
              </a:rPr>
              <a:t>United Methodist Church</a:t>
            </a:r>
            <a:r>
              <a:rPr lang="en-US" sz="1400"/>
              <a:t>, </a:t>
            </a:r>
            <a:endParaRPr 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IMG_1563"/>
          <p:cNvPicPr>
            <a:picLocks noChangeAspect="1"/>
          </p:cNvPicPr>
          <p:nvPr/>
        </p:nvPicPr>
        <p:blipFill>
          <a:blip r:embed="rId1"/>
          <a:stretch>
            <a:fillRect/>
          </a:stretch>
        </p:blipFill>
        <p:spPr>
          <a:xfrm>
            <a:off x="0" y="0"/>
            <a:ext cx="9144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Great Lakes Map with Nuclear Facilities"/>
          <p:cNvPicPr>
            <a:picLocks noChangeAspect="1"/>
          </p:cNvPicPr>
          <p:nvPr/>
        </p:nvPicPr>
        <p:blipFill>
          <a:blip r:embed="rId1"/>
          <a:stretch>
            <a:fillRect/>
          </a:stretch>
        </p:blipFill>
        <p:spPr>
          <a:xfrm>
            <a:off x="134620" y="0"/>
            <a:ext cx="887476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380048" y="97790"/>
            <a:ext cx="8383905" cy="527050"/>
          </a:xfrm>
        </p:spPr>
        <p:txBody>
          <a:bodyPr/>
          <a:p>
            <a:pPr algn="ctr"/>
            <a:r>
              <a:rPr lang="en-US" sz="2000" b="1"/>
              <a:t>2024  Pacific Northwest Voyage</a:t>
            </a:r>
            <a:endParaRPr lang="en-US" sz="2000" b="1"/>
          </a:p>
        </p:txBody>
      </p:sp>
      <p:pic>
        <p:nvPicPr>
          <p:cNvPr id="4" name="Content Placeholder 3" descr="C:\Users\helen\Documents Golden Rule\__2024 Plan\Sail Plan 2024 C Compressed.jpgSail Plan 2024 C Compressed"/>
          <p:cNvPicPr>
            <a:picLocks noChangeAspect="1"/>
          </p:cNvPicPr>
          <p:nvPr>
            <p:ph/>
          </p:nvPr>
        </p:nvPicPr>
        <p:blipFill>
          <a:blip r:embed="rId1"/>
          <a:srcRect/>
          <a:stretch>
            <a:fillRect/>
          </a:stretch>
        </p:blipFill>
        <p:spPr>
          <a:xfrm>
            <a:off x="213995" y="624840"/>
            <a:ext cx="3230245" cy="5355590"/>
          </a:xfrm>
          <a:prstGeom prst="rect">
            <a:avLst/>
          </a:prstGeom>
          <a:ln w="38100">
            <a:solidFill>
              <a:schemeClr val="accent1"/>
            </a:solidFill>
          </a:ln>
        </p:spPr>
      </p:pic>
      <p:sp>
        <p:nvSpPr>
          <p:cNvPr id="100" name="Text Box 99"/>
          <p:cNvSpPr txBox="1"/>
          <p:nvPr/>
        </p:nvSpPr>
        <p:spPr>
          <a:xfrm>
            <a:off x="3824605" y="516890"/>
            <a:ext cx="5273675" cy="6341110"/>
          </a:xfrm>
          <a:prstGeom prst="rect">
            <a:avLst/>
          </a:prstGeom>
          <a:noFill/>
          <a:ln w="9525">
            <a:noFill/>
          </a:ln>
        </p:spPr>
        <p:txBody>
          <a:bodyPr>
            <a:noAutofit/>
          </a:bodyPr>
          <a:p>
            <a:pPr indent="0" fontAlgn="auto">
              <a:spcAft>
                <a:spcPts val="0"/>
              </a:spcAft>
            </a:pPr>
            <a:r>
              <a:rPr lang="en-US" b="0">
                <a:latin typeface="Calibri" panose="020F0502020204030204" charset="0"/>
                <a:ea typeface="SimSun" panose="02010600030101010101" pitchFamily="2" charset="-122"/>
              </a:rPr>
              <a:t>Sat 7/6 		Eureka, CA</a:t>
            </a:r>
            <a:endParaRPr lang="en-US" b="0">
              <a:latin typeface="Calibri" panose="020F0502020204030204" charset="0"/>
              <a:ea typeface="SimSun" panose="02010600030101010101" pitchFamily="2" charset="-122"/>
            </a:endParaRPr>
          </a:p>
          <a:p>
            <a:pPr lvl="1" indent="0" fontAlgn="auto">
              <a:spcAft>
                <a:spcPts val="900"/>
              </a:spcAft>
            </a:pPr>
            <a:r>
              <a:rPr lang="en-US" b="1">
                <a:latin typeface="Calibri" panose="020F0502020204030204" charset="0"/>
                <a:ea typeface="SimSun" panose="02010600030101010101" pitchFamily="2" charset="-122"/>
              </a:rPr>
              <a:t>Humboldt Bay sail, celebration with the historic Madaket ferry</a:t>
            </a:r>
            <a:endParaRPr lang="en-US" b="0">
              <a:latin typeface="Calibri" panose="020F0502020204030204" charset="0"/>
              <a:ea typeface="SimSun" panose="02010600030101010101" pitchFamily="2" charset="-122"/>
            </a:endParaRPr>
          </a:p>
          <a:p>
            <a:pPr indent="0" fontAlgn="auto">
              <a:spcAft>
                <a:spcPts val="0"/>
              </a:spcAft>
            </a:pPr>
            <a:r>
              <a:rPr lang="en-US" b="0">
                <a:latin typeface="Calibri" panose="020F0502020204030204" charset="0"/>
                <a:ea typeface="SimSun" panose="02010600030101010101" pitchFamily="2" charset="-122"/>
              </a:rPr>
              <a:t>Mon 7/15	Eureka, CA</a:t>
            </a:r>
            <a:endParaRPr lang="en-US" b="0">
              <a:latin typeface="Calibri" panose="020F0502020204030204" charset="0"/>
              <a:ea typeface="SimSun" panose="02010600030101010101" pitchFamily="2" charset="-122"/>
            </a:endParaRPr>
          </a:p>
          <a:p>
            <a:pPr lvl="1" indent="0" fontAlgn="auto">
              <a:spcAft>
                <a:spcPts val="900"/>
              </a:spcAft>
            </a:pPr>
            <a:r>
              <a:rPr lang="en-US" b="1">
                <a:latin typeface="Calibri" panose="020F0502020204030204" charset="0"/>
                <a:ea typeface="SimSun" panose="02010600030101010101" pitchFamily="2" charset="-122"/>
              </a:rPr>
              <a:t>Departure, Press Conference</a:t>
            </a:r>
            <a:endParaRPr lang="en-US" b="1">
              <a:latin typeface="Calibri" panose="020F0502020204030204" charset="0"/>
              <a:ea typeface="SimSun" panose="02010600030101010101" pitchFamily="2" charset="-122"/>
            </a:endParaRPr>
          </a:p>
          <a:p>
            <a:pPr indent="0" fontAlgn="auto">
              <a:spcAft>
                <a:spcPts val="0"/>
              </a:spcAft>
            </a:pPr>
            <a:r>
              <a:rPr lang="en-US" b="0">
                <a:latin typeface="Calibri" panose="020F0502020204030204" charset="0"/>
                <a:ea typeface="SimSun" panose="02010600030101010101" pitchFamily="2" charset="-122"/>
              </a:rPr>
              <a:t>Sat 7/27		Bangor, WA</a:t>
            </a:r>
            <a:endParaRPr lang="en-US" b="0">
              <a:latin typeface="Calibri" panose="020F0502020204030204" charset="0"/>
              <a:ea typeface="SimSun" panose="02010600030101010101" pitchFamily="2" charset="-122"/>
            </a:endParaRPr>
          </a:p>
          <a:p>
            <a:pPr lvl="1" indent="0" fontAlgn="auto">
              <a:spcAft>
                <a:spcPts val="900"/>
              </a:spcAft>
            </a:pPr>
            <a:r>
              <a:rPr lang="en-US" b="1">
                <a:latin typeface="Calibri" panose="020F0502020204030204" charset="0"/>
                <a:ea typeface="SimSun" panose="02010600030101010101" pitchFamily="2" charset="-122"/>
              </a:rPr>
              <a:t>Protest Nuclear Submarines</a:t>
            </a:r>
            <a:endParaRPr lang="en-US" b="1">
              <a:latin typeface="Calibri" panose="020F0502020204030204" charset="0"/>
              <a:ea typeface="SimSun" panose="02010600030101010101" pitchFamily="2" charset="-122"/>
            </a:endParaRPr>
          </a:p>
          <a:p>
            <a:pPr lvl="0" indent="0" fontAlgn="auto">
              <a:spcAft>
                <a:spcPts val="0"/>
              </a:spcAft>
            </a:pPr>
            <a:r>
              <a:rPr lang="en-US" b="0">
                <a:latin typeface="Calibri" panose="020F0502020204030204" charset="0"/>
                <a:ea typeface="SimSun" panose="02010600030101010101" pitchFamily="2" charset="-122"/>
              </a:rPr>
              <a:t>Mon 7/29 – Mon 8/26 Seattle, Tacoma, Olympia, Bremerton, Everett, Vancouver BC, Friday Harbor</a:t>
            </a:r>
            <a:endParaRPr lang="en-US" b="0">
              <a:latin typeface="Calibri" panose="020F0502020204030204" charset="0"/>
              <a:ea typeface="SimSun" panose="02010600030101010101" pitchFamily="2" charset="-122"/>
            </a:endParaRPr>
          </a:p>
          <a:p>
            <a:pPr lvl="1" indent="0" fontAlgn="auto">
              <a:spcAft>
                <a:spcPts val="900"/>
              </a:spcAft>
            </a:pPr>
            <a:r>
              <a:rPr lang="en-US" b="1">
                <a:latin typeface="Calibri" panose="020F0502020204030204" charset="0"/>
                <a:ea typeface="SimSun" panose="02010600030101010101" pitchFamily="2" charset="-122"/>
              </a:rPr>
              <a:t>7/30 - 8/4 Fleet Week and Air Show Protest</a:t>
            </a:r>
            <a:br>
              <a:rPr lang="en-US" b="1">
                <a:latin typeface="Calibri" panose="020F0502020204030204" charset="0"/>
                <a:ea typeface="SimSun" panose="02010600030101010101" pitchFamily="2" charset="-122"/>
              </a:rPr>
            </a:br>
            <a:r>
              <a:rPr lang="en-US" b="1">
                <a:latin typeface="Calibri" panose="020F0502020204030204" charset="0"/>
                <a:ea typeface="SimSun" panose="02010600030101010101" pitchFamily="2" charset="-122"/>
              </a:rPr>
              <a:t>8/2-6          Hiroshima Commemorations</a:t>
            </a:r>
            <a:br>
              <a:rPr lang="en-US" b="1">
                <a:latin typeface="Calibri" panose="020F0502020204030204" charset="0"/>
                <a:ea typeface="SimSun" panose="02010600030101010101" pitchFamily="2" charset="-122"/>
              </a:rPr>
            </a:br>
            <a:r>
              <a:rPr lang="en-US" b="1">
                <a:latin typeface="Calibri" panose="020F0502020204030204" charset="0"/>
                <a:ea typeface="SimSun" panose="02010600030101010101" pitchFamily="2" charset="-122"/>
              </a:rPr>
              <a:t>8/27            Friday Harbor Yacht Club</a:t>
            </a:r>
            <a:endParaRPr lang="en-US" b="1">
              <a:latin typeface="Calibri" panose="020F0502020204030204" charset="0"/>
              <a:ea typeface="SimSun" panose="02010600030101010101" pitchFamily="2" charset="-122"/>
            </a:endParaRPr>
          </a:p>
          <a:p>
            <a:pPr indent="0" fontAlgn="auto">
              <a:spcAft>
                <a:spcPts val="0"/>
              </a:spcAft>
            </a:pPr>
            <a:r>
              <a:rPr lang="en-US" b="0">
                <a:latin typeface="Calibri" panose="020F0502020204030204" charset="0"/>
                <a:ea typeface="SimSun" panose="02010600030101010101" pitchFamily="2" charset="-122"/>
              </a:rPr>
              <a:t>Fri 8/30 – Wed 9/04 Victoria, BC</a:t>
            </a:r>
            <a:endParaRPr lang="en-US" b="0">
              <a:latin typeface="Calibri" panose="020F0502020204030204" charset="0"/>
              <a:ea typeface="SimSun" panose="02010600030101010101" pitchFamily="2" charset="-122"/>
            </a:endParaRPr>
          </a:p>
          <a:p>
            <a:pPr lvl="1" indent="0" fontAlgn="auto">
              <a:spcAft>
                <a:spcPts val="600"/>
              </a:spcAft>
            </a:pPr>
            <a:r>
              <a:rPr lang="en-US" b="1">
                <a:latin typeface="Calibri" panose="020F0502020204030204" charset="0"/>
                <a:ea typeface="SimSun" panose="02010600030101010101" pitchFamily="2" charset="-122"/>
              </a:rPr>
              <a:t>Victoria Classic Boat Festival</a:t>
            </a:r>
            <a:endParaRPr lang="en-US" b="1">
              <a:latin typeface="Calibri" panose="020F0502020204030204" charset="0"/>
              <a:ea typeface="SimSun" panose="02010600030101010101" pitchFamily="2" charset="-122"/>
            </a:endParaRPr>
          </a:p>
          <a:p>
            <a:pPr lvl="0" indent="0" fontAlgn="auto">
              <a:spcAft>
                <a:spcPts val="0"/>
              </a:spcAft>
            </a:pPr>
            <a:r>
              <a:rPr lang="en-US" b="0">
                <a:latin typeface="Calibri" panose="020F0502020204030204" charset="0"/>
                <a:ea typeface="SimSun" panose="02010600030101010101" pitchFamily="2" charset="-122"/>
              </a:rPr>
              <a:t>Fri 9/06 – Sun 9/08 Port Townsend, WA</a:t>
            </a:r>
            <a:endParaRPr lang="en-US" b="0">
              <a:latin typeface="Calibri" panose="020F0502020204030204" charset="0"/>
              <a:ea typeface="SimSun" panose="02010600030101010101" pitchFamily="2" charset="-122"/>
            </a:endParaRPr>
          </a:p>
          <a:p>
            <a:pPr lvl="1" indent="0" fontAlgn="auto">
              <a:spcAft>
                <a:spcPts val="600"/>
              </a:spcAft>
            </a:pPr>
            <a:r>
              <a:rPr lang="en-US" b="1">
                <a:latin typeface="Calibri" panose="020F0502020204030204" charset="0"/>
                <a:ea typeface="SimSun" panose="02010600030101010101" pitchFamily="2" charset="-122"/>
              </a:rPr>
              <a:t>Port Townsend Wooden Boat Festival</a:t>
            </a:r>
            <a:endParaRPr lang="en-US" b="1">
              <a:latin typeface="Calibri" panose="020F0502020204030204" charset="0"/>
              <a:ea typeface="SimSun" panose="02010600030101010101" pitchFamily="2" charset="-122"/>
            </a:endParaRPr>
          </a:p>
          <a:p>
            <a:pPr indent="0" fontAlgn="auto">
              <a:spcAft>
                <a:spcPts val="0"/>
              </a:spcAft>
            </a:pPr>
            <a:r>
              <a:rPr lang="en-US" b="0">
                <a:latin typeface="Calibri" panose="020F0502020204030204" charset="0"/>
                <a:ea typeface="SimSun" panose="02010600030101010101" pitchFamily="2" charset="-122"/>
              </a:rPr>
              <a:t>Fri 9/13 – Wed 9/18 Vancouver, WA &amp; Portland, OR</a:t>
            </a:r>
            <a:endParaRPr lang="en-US" b="0">
              <a:latin typeface="Calibri" panose="020F0502020204030204" charset="0"/>
              <a:ea typeface="SimSun" panose="02010600030101010101" pitchFamily="2" charset="-122"/>
            </a:endParaRPr>
          </a:p>
          <a:p>
            <a:pPr lvl="1" indent="0" fontAlgn="auto">
              <a:spcAft>
                <a:spcPts val="900"/>
              </a:spcAft>
            </a:pPr>
            <a:r>
              <a:rPr lang="en-US" b="1">
                <a:latin typeface="Calibri" panose="020F0502020204030204" charset="0"/>
                <a:ea typeface="SimSun" panose="02010600030101010101" pitchFamily="2" charset="-122"/>
              </a:rPr>
              <a:t>9/14 Vancouver Peace Fair</a:t>
            </a:r>
            <a:endParaRPr lang="en-US" b="1">
              <a:latin typeface="Calibri" panose="020F0502020204030204" charset="0"/>
              <a:ea typeface="SimSun" panose="02010600030101010101" pitchFamily="2" charset="-122"/>
            </a:endParaRPr>
          </a:p>
          <a:p>
            <a:pPr indent="0" fontAlgn="auto">
              <a:spcAft>
                <a:spcPts val="0"/>
              </a:spcAft>
            </a:pPr>
            <a:r>
              <a:rPr lang="en-US" b="0">
                <a:latin typeface="Calibri" panose="020F0502020204030204" charset="0"/>
                <a:ea typeface="SimSun" panose="02010600030101010101" pitchFamily="2" charset="-122"/>
              </a:rPr>
              <a:t>Mon 9/30 Eureka, CA</a:t>
            </a:r>
            <a:endParaRPr lang="en-US" b="0">
              <a:latin typeface="Calibri" panose="020F0502020204030204" charset="0"/>
              <a:ea typeface="SimSun" panose="02010600030101010101" pitchFamily="2" charset="-122"/>
            </a:endParaRPr>
          </a:p>
          <a:p>
            <a:pPr lvl="1" indent="0" fontAlgn="auto">
              <a:spcAft>
                <a:spcPts val="900"/>
              </a:spcAft>
            </a:pPr>
            <a:r>
              <a:rPr lang="en-US" b="1">
                <a:latin typeface="Calibri" panose="020F0502020204030204" charset="0"/>
                <a:ea typeface="SimSun" panose="02010600030101010101" pitchFamily="2" charset="-122"/>
              </a:rPr>
              <a:t>Welcome Home</a:t>
            </a:r>
            <a:r>
              <a:rPr lang="en-US" b="1">
                <a:latin typeface="Calibri" panose="020F0502020204030204" charset="0"/>
                <a:ea typeface="SimSun" panose="02010600030101010101" pitchFamily="2" charset="-122"/>
              </a:rPr>
              <a:t> Party, Press Conference</a:t>
            </a:r>
            <a:endParaRPr lang="en-US" b="1">
              <a:latin typeface="Calibri" panose="020F0502020204030204" charset="0"/>
              <a:ea typeface="SimSun"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73710" y="286385"/>
            <a:ext cx="8289290" cy="768350"/>
          </a:xfrm>
          <a:prstGeom prst="rect">
            <a:avLst/>
          </a:prstGeom>
          <a:noFill/>
        </p:spPr>
        <p:txBody>
          <a:bodyPr wrap="square" rtlCol="0">
            <a:spAutoFit/>
          </a:bodyPr>
          <a:p>
            <a:r>
              <a:rPr lang="en-US" sz="4400">
                <a:latin typeface="+mj-lt"/>
                <a:ea typeface="+mj-ea"/>
                <a:cs typeface="+mj-cs"/>
              </a:rPr>
              <a:t>Program: 600+ Presentations</a:t>
            </a:r>
            <a:endParaRPr lang="en-US" sz="4400">
              <a:latin typeface="+mj-lt"/>
              <a:ea typeface="+mj-ea"/>
              <a:cs typeface="+mj-cs"/>
            </a:endParaRPr>
          </a:p>
        </p:txBody>
      </p:sp>
      <p:pic>
        <p:nvPicPr>
          <p:cNvPr id="3" name="Picture 2" descr="Helen speaking"/>
          <p:cNvPicPr>
            <a:picLocks noChangeAspect="1"/>
          </p:cNvPicPr>
          <p:nvPr/>
        </p:nvPicPr>
        <p:blipFill>
          <a:blip r:embed="rId1"/>
          <a:srcRect/>
          <a:stretch>
            <a:fillRect/>
          </a:stretch>
        </p:blipFill>
        <p:spPr>
          <a:xfrm>
            <a:off x="1945005" y="1054735"/>
            <a:ext cx="4723130" cy="546989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762000" y="229235"/>
            <a:ext cx="7851775" cy="1322070"/>
          </a:xfrm>
          <a:prstGeom prst="rect">
            <a:avLst/>
          </a:prstGeom>
          <a:noFill/>
        </p:spPr>
        <p:txBody>
          <a:bodyPr wrap="none" rtlCol="0">
            <a:spAutoFit/>
          </a:bodyPr>
          <a:p>
            <a:pPr algn="l"/>
            <a:r>
              <a:rPr lang="en-US" sz="4400">
                <a:latin typeface="+mj-lt"/>
                <a:ea typeface="+mj-ea"/>
                <a:cs typeface="+mj-cs"/>
              </a:rPr>
              <a:t>Program: Fleet Week Protests</a:t>
            </a:r>
            <a:endParaRPr lang="en-US" sz="4400">
              <a:latin typeface="+mj-lt"/>
              <a:ea typeface="+mj-ea"/>
              <a:cs typeface="+mj-cs"/>
            </a:endParaRPr>
          </a:p>
          <a:p>
            <a:pPr algn="l"/>
            <a:r>
              <a:rPr lang="en-US"/>
              <a:t>Bringing a message of Peace in contrast to the Machines of War, Inspiring Activists!</a:t>
            </a:r>
            <a:endParaRPr lang="en-US"/>
          </a:p>
          <a:p>
            <a:pPr algn="l"/>
            <a:r>
              <a:rPr lang="en-US">
                <a:sym typeface="+mn-ea"/>
              </a:rPr>
              <a:t>Fleet Week in Seattle, Portland, San Francisco, Los Angeles, San Diego</a:t>
            </a:r>
            <a:endParaRPr lang="en-US"/>
          </a:p>
        </p:txBody>
      </p:sp>
      <p:pic>
        <p:nvPicPr>
          <p:cNvPr id="53" name="Picture 34" descr="0904171041a.jpg"/>
          <p:cNvPicPr>
            <a:picLocks noChangeAspect="1"/>
          </p:cNvPicPr>
          <p:nvPr/>
        </p:nvPicPr>
        <p:blipFill>
          <a:blip r:embed="rId1"/>
          <a:srcRect r="-7058"/>
          <a:stretch>
            <a:fillRect/>
          </a:stretch>
        </p:blipFill>
        <p:spPr>
          <a:xfrm>
            <a:off x="0" y="1656080"/>
            <a:ext cx="4618355" cy="2829560"/>
          </a:xfrm>
          <a:prstGeom prst="rect">
            <a:avLst/>
          </a:prstGeom>
        </p:spPr>
      </p:pic>
      <p:pic>
        <p:nvPicPr>
          <p:cNvPr id="4" name="Picture 3" descr="097-Fleet-Week-with-Code-Pink-1010151032d-Fenders-Removed"/>
          <p:cNvPicPr>
            <a:picLocks noChangeAspect="1"/>
          </p:cNvPicPr>
          <p:nvPr/>
        </p:nvPicPr>
        <p:blipFill>
          <a:blip r:embed="rId2"/>
          <a:stretch>
            <a:fillRect/>
          </a:stretch>
        </p:blipFill>
        <p:spPr>
          <a:xfrm>
            <a:off x="0" y="4191000"/>
            <a:ext cx="4698365" cy="2642870"/>
          </a:xfrm>
          <a:prstGeom prst="rect">
            <a:avLst/>
          </a:prstGeom>
        </p:spPr>
      </p:pic>
      <p:pic>
        <p:nvPicPr>
          <p:cNvPr id="2" name="Picture 1" descr="094-DSC04707-Cropped-Warship"/>
          <p:cNvPicPr>
            <a:picLocks noChangeAspect="1"/>
          </p:cNvPicPr>
          <p:nvPr/>
        </p:nvPicPr>
        <p:blipFill>
          <a:blip r:embed="rId3"/>
          <a:stretch>
            <a:fillRect/>
          </a:stretch>
        </p:blipFill>
        <p:spPr>
          <a:xfrm>
            <a:off x="3810000" y="1656080"/>
            <a:ext cx="5318125" cy="35464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81" descr="GZ Photo 2 Leonard.jpg"/>
          <p:cNvPicPr>
            <a:picLocks noChangeAspect="1"/>
          </p:cNvPicPr>
          <p:nvPr/>
        </p:nvPicPr>
        <p:blipFill>
          <a:blip r:embed="rId1">
            <a:lum bright="12000"/>
          </a:blip>
          <a:srcRect/>
          <a:stretch>
            <a:fillRect/>
          </a:stretch>
        </p:blipFill>
        <p:spPr>
          <a:xfrm>
            <a:off x="0" y="2311400"/>
            <a:ext cx="9142730" cy="4546600"/>
          </a:xfrm>
          <a:prstGeom prst="rect">
            <a:avLst/>
          </a:prstGeom>
          <a:noFill/>
          <a:ln w="9525">
            <a:noFill/>
          </a:ln>
        </p:spPr>
      </p:pic>
      <p:sp>
        <p:nvSpPr>
          <p:cNvPr id="3" name="Text Box 2"/>
          <p:cNvSpPr txBox="1"/>
          <p:nvPr/>
        </p:nvSpPr>
        <p:spPr>
          <a:xfrm>
            <a:off x="77470" y="152400"/>
            <a:ext cx="7386955" cy="1999615"/>
          </a:xfrm>
          <a:prstGeom prst="rect">
            <a:avLst/>
          </a:prstGeom>
          <a:noFill/>
        </p:spPr>
        <p:txBody>
          <a:bodyPr wrap="none" rtlCol="0">
            <a:spAutoFit/>
          </a:bodyPr>
          <a:p>
            <a:r>
              <a:rPr lang="en-US" sz="4400">
                <a:latin typeface="+mj-lt"/>
                <a:ea typeface="+mj-ea"/>
                <a:cs typeface="+mj-cs"/>
              </a:rPr>
              <a:t>Program: Protest at </a:t>
            </a:r>
            <a:br>
              <a:rPr lang="en-US" sz="4400">
                <a:latin typeface="+mj-lt"/>
                <a:ea typeface="+mj-ea"/>
                <a:cs typeface="+mj-cs"/>
              </a:rPr>
            </a:br>
            <a:r>
              <a:rPr lang="en-US" sz="4400">
                <a:latin typeface="+mj-lt"/>
                <a:ea typeface="+mj-ea"/>
                <a:cs typeface="+mj-cs"/>
              </a:rPr>
              <a:t>Nuclear-Armed Submarine Base</a:t>
            </a:r>
            <a:r>
              <a:rPr lang="en-US" b="1"/>
              <a:t> </a:t>
            </a:r>
            <a:endParaRPr lang="en-US" b="1"/>
          </a:p>
          <a:p>
            <a:endParaRPr lang="en-US"/>
          </a:p>
          <a:p>
            <a:r>
              <a:rPr lang="en-US"/>
              <a:t>First water-based protest since 1982 was with Golden Rule in 2016</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81000" y="370840"/>
            <a:ext cx="2354580" cy="1445260"/>
          </a:xfrm>
          <a:prstGeom prst="rect">
            <a:avLst/>
          </a:prstGeom>
          <a:noFill/>
        </p:spPr>
        <p:txBody>
          <a:bodyPr wrap="none" rtlCol="0">
            <a:spAutoFit/>
          </a:bodyPr>
          <a:p>
            <a:r>
              <a:rPr lang="en-US" sz="4400">
                <a:latin typeface="+mj-lt"/>
                <a:ea typeface="+mj-ea"/>
                <a:cs typeface="+mj-cs"/>
              </a:rPr>
              <a:t>Program: </a:t>
            </a:r>
            <a:br>
              <a:rPr lang="en-US" sz="4400">
                <a:latin typeface="+mj-lt"/>
                <a:ea typeface="+mj-ea"/>
                <a:cs typeface="+mj-cs"/>
              </a:rPr>
            </a:br>
            <a:r>
              <a:rPr lang="en-US" sz="4400">
                <a:latin typeface="+mj-lt"/>
                <a:ea typeface="+mj-ea"/>
                <a:cs typeface="+mj-cs"/>
              </a:rPr>
              <a:t>Day Sails</a:t>
            </a:r>
            <a:endParaRPr lang="en-US" sz="4400">
              <a:latin typeface="+mj-lt"/>
              <a:ea typeface="+mj-ea"/>
              <a:cs typeface="+mj-cs"/>
            </a:endParaRPr>
          </a:p>
        </p:txBody>
      </p:sp>
      <p:pic>
        <p:nvPicPr>
          <p:cNvPr id="4" name="Picture 3" descr="0606181435"/>
          <p:cNvPicPr>
            <a:picLocks noChangeAspect="1"/>
          </p:cNvPicPr>
          <p:nvPr/>
        </p:nvPicPr>
        <p:blipFill>
          <a:blip r:embed="rId1"/>
          <a:srcRect/>
          <a:stretch>
            <a:fillRect/>
          </a:stretch>
        </p:blipFill>
        <p:spPr>
          <a:xfrm rot="5400000">
            <a:off x="3295650" y="971550"/>
            <a:ext cx="6473825" cy="483552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0625171141"/>
          <p:cNvPicPr>
            <a:picLocks noChangeAspect="1"/>
          </p:cNvPicPr>
          <p:nvPr/>
        </p:nvPicPr>
        <p:blipFill>
          <a:blip r:embed="rId1"/>
          <a:stretch>
            <a:fillRect/>
          </a:stretch>
        </p:blipFill>
        <p:spPr>
          <a:xfrm>
            <a:off x="228600" y="1524000"/>
            <a:ext cx="8540115" cy="4803775"/>
          </a:xfrm>
          <a:prstGeom prst="rect">
            <a:avLst/>
          </a:prstGeom>
        </p:spPr>
      </p:pic>
      <p:sp>
        <p:nvSpPr>
          <p:cNvPr id="3" name="Text Box 2"/>
          <p:cNvSpPr txBox="1"/>
          <p:nvPr/>
        </p:nvSpPr>
        <p:spPr>
          <a:xfrm>
            <a:off x="228600" y="610235"/>
            <a:ext cx="4668520" cy="768350"/>
          </a:xfrm>
          <a:prstGeom prst="rect">
            <a:avLst/>
          </a:prstGeom>
          <a:noFill/>
        </p:spPr>
        <p:txBody>
          <a:bodyPr wrap="none" rtlCol="0">
            <a:spAutoFit/>
          </a:bodyPr>
          <a:p>
            <a:r>
              <a:rPr lang="en-US" sz="4400">
                <a:latin typeface="+mj-lt"/>
                <a:ea typeface="+mj-ea"/>
                <a:cs typeface="+mj-cs"/>
              </a:rPr>
              <a:t>Program: Boat tours</a:t>
            </a:r>
            <a:endParaRPr lang="en-US" sz="4400">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193800" y="525780"/>
            <a:ext cx="4937125" cy="768350"/>
          </a:xfrm>
          <a:prstGeom prst="rect">
            <a:avLst/>
          </a:prstGeom>
          <a:noFill/>
        </p:spPr>
        <p:txBody>
          <a:bodyPr wrap="none" rtlCol="0">
            <a:spAutoFit/>
          </a:bodyPr>
          <a:p>
            <a:r>
              <a:rPr lang="en-US" sz="4400">
                <a:latin typeface="+mj-lt"/>
                <a:ea typeface="+mj-ea"/>
                <a:cs typeface="+mj-cs"/>
              </a:rPr>
              <a:t>Program: Guest Crew</a:t>
            </a:r>
            <a:endParaRPr lang="en-US" sz="4400">
              <a:latin typeface="+mj-lt"/>
              <a:ea typeface="+mj-ea"/>
              <a:cs typeface="+mj-cs"/>
            </a:endParaRPr>
          </a:p>
        </p:txBody>
      </p:sp>
      <p:pic>
        <p:nvPicPr>
          <p:cNvPr id="3" name="Picture 2" descr="0822170812d"/>
          <p:cNvPicPr>
            <a:picLocks noChangeAspect="1"/>
          </p:cNvPicPr>
          <p:nvPr/>
        </p:nvPicPr>
        <p:blipFill>
          <a:blip r:embed="rId1"/>
          <a:stretch>
            <a:fillRect/>
          </a:stretch>
        </p:blipFill>
        <p:spPr>
          <a:xfrm>
            <a:off x="904240" y="1752600"/>
            <a:ext cx="7335520" cy="411861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246380"/>
            <a:ext cx="7886700" cy="1325563"/>
          </a:xfrm>
        </p:spPr>
        <p:txBody>
          <a:bodyPr>
            <a:normAutofit fontScale="90000"/>
          </a:bodyPr>
          <a:p>
            <a:pPr algn="ctr"/>
            <a:r>
              <a:rPr lang="en-US"/>
              <a:t>The Golden Rule</a:t>
            </a:r>
            <a:br>
              <a:rPr lang="en-US"/>
            </a:br>
            <a:r>
              <a:rPr lang="en-US" b="1" i="1"/>
              <a:t>A Weapon of Mass Education</a:t>
            </a:r>
            <a:endParaRPr lang="en-US" b="1" i="1"/>
          </a:p>
        </p:txBody>
      </p:sp>
      <p:sp>
        <p:nvSpPr>
          <p:cNvPr id="3" name="Content Placeholder 2"/>
          <p:cNvSpPr>
            <a:spLocks noGrp="1"/>
          </p:cNvSpPr>
          <p:nvPr>
            <p:ph sz="half" idx="1"/>
          </p:nvPr>
        </p:nvSpPr>
        <p:spPr>
          <a:xfrm>
            <a:off x="474345" y="1417955"/>
            <a:ext cx="8040370" cy="5012055"/>
          </a:xfrm>
        </p:spPr>
        <p:txBody>
          <a:bodyPr>
            <a:normAutofit/>
          </a:bodyPr>
          <a:p>
            <a:r>
              <a:rPr lang="en-US"/>
              <a:t>Past nuclear weapons tests, use, </a:t>
            </a:r>
            <a:br>
              <a:rPr lang="en-US"/>
            </a:br>
            <a:r>
              <a:rPr lang="en-US"/>
              <a:t>lasting effects on people and environment</a:t>
            </a:r>
            <a:endParaRPr lang="en-US"/>
          </a:p>
          <a:p>
            <a:r>
              <a:rPr lang="en-US"/>
              <a:t>Nuclear weapons are already used in war </a:t>
            </a:r>
            <a:br>
              <a:rPr lang="en-US"/>
            </a:br>
            <a:r>
              <a:rPr lang="en-US"/>
              <a:t>through threat of use </a:t>
            </a:r>
            <a:endParaRPr lang="en-US"/>
          </a:p>
          <a:p>
            <a:r>
              <a:rPr lang="en-US"/>
              <a:t>Effects of a nuclear war</a:t>
            </a:r>
            <a:endParaRPr lang="en-US"/>
          </a:p>
          <a:p>
            <a:r>
              <a:rPr lang="en-US"/>
              <a:t>Current dangers (China, Russia, N Korea)</a:t>
            </a:r>
            <a:endParaRPr lang="en-US"/>
          </a:p>
          <a:p>
            <a:pPr lvl="0"/>
            <a:r>
              <a:rPr lang="en-US" sz="2800"/>
              <a:t>Organizations (mentioned as Great Loop sponsors above)</a:t>
            </a:r>
            <a:endParaRPr lang="en-US" sz="2800"/>
          </a:p>
          <a:p>
            <a:endParaRPr lang="en-US"/>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48970" y="1305560"/>
            <a:ext cx="7747000" cy="2306955"/>
          </a:xfrm>
          <a:prstGeom prst="rect">
            <a:avLst/>
          </a:prstGeom>
          <a:noFill/>
        </p:spPr>
        <p:txBody>
          <a:bodyPr wrap="square" rtlCol="0" anchor="t">
            <a:spAutoFit/>
          </a:bodyPr>
          <a:p>
            <a:r>
              <a:rPr lang="en-US" b="1"/>
              <a:t>Joint Interfaith Statement Welcoming the First Meeting of the States Parties to the Treaty on the Prohibition of Nuclear Weapons (22 June 2022)</a:t>
            </a:r>
            <a:endParaRPr lang="en-US" b="1"/>
          </a:p>
          <a:p>
            <a:endParaRPr lang="en-US"/>
          </a:p>
          <a:p>
            <a:r>
              <a:rPr lang="en-US"/>
              <a:t>As faith communities from a diversity of traditions and located all over the world, we join together with one voice to mark this first Meeting of States Parties (MSP) to the Treaty on the Prohibition of Nuclear Weapons (TPNW). We welcome this historic occasion and celebrate this milestone that moves us closer to a world without nuclear weapons.</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365125"/>
            <a:ext cx="7886700" cy="994410"/>
          </a:xfrm>
        </p:spPr>
        <p:txBody>
          <a:bodyPr/>
          <a:p>
            <a:r>
              <a:rPr lang="en-US"/>
              <a:t>Sponsors, Collaborators, Partners</a:t>
            </a:r>
            <a:endParaRPr lang="en-US"/>
          </a:p>
        </p:txBody>
      </p:sp>
      <p:sp>
        <p:nvSpPr>
          <p:cNvPr id="3" name="Content Placeholder 2"/>
          <p:cNvSpPr>
            <a:spLocks noGrp="1"/>
          </p:cNvSpPr>
          <p:nvPr>
            <p:ph sz="half" idx="1"/>
          </p:nvPr>
        </p:nvSpPr>
        <p:spPr>
          <a:xfrm>
            <a:off x="539750" y="1195705"/>
            <a:ext cx="8366125" cy="5434965"/>
          </a:xfrm>
        </p:spPr>
        <p:txBody>
          <a:bodyPr>
            <a:normAutofit fontScale="80000"/>
          </a:bodyPr>
          <a:p>
            <a:r>
              <a:rPr lang="en-US"/>
              <a:t>Women’s International League for Peace &amp; Freedom</a:t>
            </a:r>
            <a:endParaRPr lang="en-US"/>
          </a:p>
          <a:p>
            <a:r>
              <a:rPr lang="en-US"/>
              <a:t>Physicians for Social Responsibility</a:t>
            </a:r>
            <a:endParaRPr lang="en-US"/>
          </a:p>
          <a:p>
            <a:r>
              <a:rPr lang="en-US"/>
              <a:t>ICAN</a:t>
            </a:r>
            <a:endParaRPr lang="en-US"/>
          </a:p>
          <a:p>
            <a:r>
              <a:rPr lang="en-US"/>
              <a:t>Peace Action</a:t>
            </a:r>
            <a:endParaRPr lang="en-US"/>
          </a:p>
          <a:p>
            <a:r>
              <a:rPr lang="en-US"/>
              <a:t>CodePink Women for Peace</a:t>
            </a:r>
            <a:endParaRPr lang="en-US"/>
          </a:p>
          <a:p>
            <a:r>
              <a:rPr lang="en-US"/>
              <a:t>Back from the Brink</a:t>
            </a:r>
            <a:endParaRPr lang="en-US"/>
          </a:p>
          <a:p>
            <a:r>
              <a:rPr lang="en-US"/>
              <a:t>World BEYOND War</a:t>
            </a:r>
            <a:endParaRPr lang="en-US"/>
          </a:p>
          <a:p>
            <a:r>
              <a:rPr lang="en-US"/>
              <a:t>RootsAction		</a:t>
            </a:r>
            <a:endParaRPr lang="en-US"/>
          </a:p>
          <a:p>
            <a:r>
              <a:rPr lang="en-US"/>
              <a:t>NuclearBan.US		</a:t>
            </a:r>
            <a:endParaRPr lang="en-US"/>
          </a:p>
          <a:p>
            <a:r>
              <a:rPr lang="en-US"/>
              <a:t>People’s Network for Planet, Justice, &amp; Peace</a:t>
            </a:r>
            <a:endParaRPr lang="en-US"/>
          </a:p>
          <a:p>
            <a:r>
              <a:rPr lang="en-US">
                <a:sym typeface="+mn-ea"/>
              </a:rPr>
              <a:t>Earth Quaker Action Team and local Quaker Meetings</a:t>
            </a:r>
            <a:endParaRPr lang="en-US">
              <a:sym typeface="+mn-ea"/>
            </a:endParaRPr>
          </a:p>
          <a:p>
            <a:r>
              <a:rPr lang="en-US">
                <a:sym typeface="+mn-ea"/>
              </a:rPr>
              <a:t>United for Peace &amp; Justice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66675"/>
            <a:ext cx="7886700" cy="651510"/>
          </a:xfrm>
        </p:spPr>
        <p:txBody>
          <a:bodyPr>
            <a:normAutofit fontScale="90000"/>
          </a:bodyPr>
          <a:p>
            <a:pPr algn="ctr"/>
            <a:r>
              <a:rPr lang="en-US">
                <a:sym typeface="+mn-ea"/>
              </a:rPr>
              <a:t>Actions</a:t>
            </a:r>
            <a:endParaRPr lang="en-US"/>
          </a:p>
        </p:txBody>
      </p:sp>
      <p:sp>
        <p:nvSpPr>
          <p:cNvPr id="4" name="Content Placeholder 3"/>
          <p:cNvSpPr>
            <a:spLocks noGrp="1"/>
          </p:cNvSpPr>
          <p:nvPr>
            <p:ph sz="half" idx="2"/>
          </p:nvPr>
        </p:nvSpPr>
        <p:spPr>
          <a:xfrm>
            <a:off x="635" y="421005"/>
            <a:ext cx="9143365" cy="6364605"/>
          </a:xfrm>
        </p:spPr>
        <p:txBody>
          <a:bodyPr>
            <a:normAutofit fontScale="90000"/>
          </a:bodyPr>
          <a:p>
            <a:pPr lvl="1" fontAlgn="auto">
              <a:spcAft>
                <a:spcPts val="600"/>
              </a:spcAft>
            </a:pPr>
            <a:r>
              <a:rPr lang="en-US">
                <a:sym typeface="+mn-ea"/>
              </a:rPr>
              <a:t>Get your City Aboard!  </a:t>
            </a:r>
            <a:endParaRPr lang="en-US">
              <a:sym typeface="+mn-ea"/>
            </a:endParaRPr>
          </a:p>
          <a:p>
            <a:pPr marL="914400" lvl="2" indent="0" fontAlgn="auto">
              <a:spcAft>
                <a:spcPts val="600"/>
              </a:spcAft>
              <a:buNone/>
            </a:pPr>
            <a:r>
              <a:rPr lang="en-US">
                <a:sym typeface="+mn-ea"/>
              </a:rPr>
              <a:t>Meet/educate politicians and get them aboard with City/County/State Resolutions in support of or to join</a:t>
            </a:r>
            <a:endParaRPr lang="en-US">
              <a:sym typeface="+mn-ea"/>
            </a:endParaRPr>
          </a:p>
          <a:p>
            <a:pPr lvl="2" fontAlgn="auto">
              <a:spcAft>
                <a:spcPts val="600"/>
              </a:spcAft>
            </a:pPr>
            <a:r>
              <a:rPr lang="en-US">
                <a:sym typeface="+mn-ea"/>
              </a:rPr>
              <a:t>UN Treaty on the Prohibition of Nuclear Weapons and other treaties</a:t>
            </a:r>
            <a:r>
              <a:rPr lang="en-US"/>
              <a:t>, </a:t>
            </a:r>
            <a:endParaRPr lang="en-US"/>
          </a:p>
          <a:p>
            <a:pPr lvl="2" fontAlgn="auto">
              <a:spcAft>
                <a:spcPts val="600"/>
              </a:spcAft>
            </a:pPr>
            <a:r>
              <a:rPr lang="en-US"/>
              <a:t>Back from the Brink, </a:t>
            </a:r>
            <a:endParaRPr lang="en-US"/>
          </a:p>
          <a:p>
            <a:pPr lvl="2" fontAlgn="auto">
              <a:spcAft>
                <a:spcPts val="600"/>
              </a:spcAft>
            </a:pPr>
            <a:r>
              <a:rPr lang="en-US"/>
              <a:t>Mayors for Peace</a:t>
            </a:r>
            <a:endParaRPr lang="en-US"/>
          </a:p>
          <a:p>
            <a:pPr lvl="1" fontAlgn="auto">
              <a:spcAft>
                <a:spcPts val="600"/>
              </a:spcAft>
            </a:pPr>
            <a:r>
              <a:rPr lang="en-US">
                <a:sym typeface="+mn-ea"/>
              </a:rPr>
              <a:t>Bills before Congress</a:t>
            </a:r>
            <a:endParaRPr lang="en-US">
              <a:sym typeface="+mn-ea"/>
            </a:endParaRPr>
          </a:p>
          <a:p>
            <a:pPr lvl="2" fontAlgn="auto">
              <a:spcAft>
                <a:spcPts val="600"/>
              </a:spcAft>
            </a:pPr>
            <a:r>
              <a:rPr lang="en-US" sz="2000">
                <a:sym typeface="+mn-ea"/>
              </a:rPr>
              <a:t>HRes 77 - the Back from the Brink bill</a:t>
            </a:r>
            <a:endParaRPr lang="en-US" sz="2000">
              <a:sym typeface="+mn-ea"/>
            </a:endParaRPr>
          </a:p>
          <a:p>
            <a:pPr lvl="2" fontAlgn="auto">
              <a:spcAft>
                <a:spcPts val="600"/>
              </a:spcAft>
            </a:pPr>
            <a:r>
              <a:rPr lang="en-US"/>
              <a:t>HR-2775 - 118th Congress (2023-2024): To direct the United States to sign the Treaty on the Prohibition of Nuclear Weapons and convert nuclear weapons industry resources and personnel to purposes relating to addressing the climate crisis, and for other purposes.</a:t>
            </a:r>
            <a:endParaRPr lang="en-US"/>
          </a:p>
          <a:p>
            <a:pPr lvl="1" fontAlgn="auto">
              <a:spcAft>
                <a:spcPts val="600"/>
              </a:spcAft>
            </a:pPr>
            <a:r>
              <a:rPr lang="en-US">
                <a:sym typeface="+mn-ea"/>
              </a:rPr>
              <a:t>VFP No Nukes Working Group and Nuclear Posture Review</a:t>
            </a:r>
            <a:endParaRPr lang="en-US"/>
          </a:p>
          <a:p>
            <a:pPr lvl="1" fontAlgn="auto">
              <a:spcAft>
                <a:spcPts val="600"/>
              </a:spcAft>
            </a:pPr>
            <a:r>
              <a:rPr lang="en-US">
                <a:sym typeface="+mn-ea"/>
              </a:rPr>
              <a:t>Divestment - Show up and get Cities, Pension Funds to divest!</a:t>
            </a:r>
            <a:endParaRPr lang="en-US"/>
          </a:p>
          <a:p>
            <a:pPr lvl="1" fontAlgn="auto">
              <a:spcAft>
                <a:spcPts val="600"/>
              </a:spcAft>
            </a:pPr>
            <a:r>
              <a:rPr lang="en-US">
                <a:sym typeface="+mn-ea"/>
              </a:rPr>
              <a:t>Direct Action - National Labs, Weapons Manufacturers, Shareholder Meetings, City/County/States!</a:t>
            </a:r>
            <a:endParaRPr lang="en-US">
              <a:sym typeface="+mn-ea"/>
            </a:endParaRPr>
          </a:p>
          <a:p>
            <a:pPr lvl="1" fontAlgn="auto">
              <a:spcAft>
                <a:spcPts val="600"/>
              </a:spcAft>
            </a:pPr>
            <a:r>
              <a:rPr lang="en-US">
                <a:sym typeface="+mn-ea"/>
              </a:rPr>
              <a:t>Write, speak, educate, make music - media, social media!</a:t>
            </a:r>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0" y="-635"/>
            <a:ext cx="5103495" cy="6858635"/>
          </a:xfrm>
          <a:prstGeom prst="rect">
            <a:avLst/>
          </a:prstGeom>
          <a:noFill/>
        </p:spPr>
        <p:txBody>
          <a:bodyPr wrap="square" rtlCol="0" anchor="t">
            <a:noAutofit/>
          </a:bodyPr>
          <a:p>
            <a:r>
              <a:rPr lang="en-US" sz="1600" b="1"/>
              <a:t>Endorsing Organizations</a:t>
            </a:r>
            <a:endParaRPr lang="en-US" sz="1600" b="1"/>
          </a:p>
          <a:p>
            <a:r>
              <a:rPr lang="en-US" sz="1600"/>
              <a:t>All Souls Nuclear Disarmament Task Force</a:t>
            </a:r>
            <a:endParaRPr lang="en-US" sz="1600"/>
          </a:p>
          <a:p>
            <a:r>
              <a:rPr lang="en-US" sz="1600"/>
              <a:t>Alliance of Baptists</a:t>
            </a:r>
            <a:endParaRPr lang="en-US" sz="1600"/>
          </a:p>
          <a:p>
            <a:r>
              <a:rPr lang="en-US" sz="1600"/>
              <a:t>American Friends Service Committee</a:t>
            </a:r>
            <a:endParaRPr lang="en-US" sz="1600"/>
          </a:p>
          <a:p>
            <a:r>
              <a:rPr lang="en-US" sz="1600"/>
              <a:t>Anglican Pacifist Fellowship</a:t>
            </a:r>
            <a:endParaRPr lang="en-US" sz="1600"/>
          </a:p>
          <a:p>
            <a:r>
              <a:rPr lang="en-US" sz="1600"/>
              <a:t>Bruderhof</a:t>
            </a:r>
            <a:endParaRPr lang="en-US" sz="1600"/>
          </a:p>
          <a:p>
            <a:r>
              <a:rPr lang="en-US" sz="1600"/>
              <a:t>Buddhist Council of New York</a:t>
            </a:r>
            <a:endParaRPr lang="en-US" sz="1600"/>
          </a:p>
          <a:p>
            <a:r>
              <a:rPr lang="en-US" sz="1600"/>
              <a:t>Cameroon Youths and Students Forum for Peace (CAMYOSFOP)</a:t>
            </a:r>
            <a:endParaRPr lang="en-US" sz="1600"/>
          </a:p>
          <a:p>
            <a:r>
              <a:rPr lang="en-US" sz="1600"/>
              <a:t>Canadian Interfaith Fast For the Climate</a:t>
            </a:r>
            <a:endParaRPr lang="en-US" sz="1600"/>
          </a:p>
          <a:p>
            <a:r>
              <a:rPr lang="en-US" sz="1600"/>
              <a:t>Casa Generalizia della Società del Sacro Cuore</a:t>
            </a:r>
            <a:endParaRPr lang="en-US" sz="1600"/>
          </a:p>
          <a:p>
            <a:r>
              <a:rPr lang="en-US" sz="1600"/>
              <a:t>Center for Peace Education</a:t>
            </a:r>
            <a:endParaRPr lang="en-US" sz="1600"/>
          </a:p>
          <a:p>
            <a:r>
              <a:rPr lang="en-US" sz="1600"/>
              <a:t>Centro de Estudios Ecuménicos-México</a:t>
            </a:r>
            <a:endParaRPr lang="en-US" sz="1600"/>
          </a:p>
          <a:p>
            <a:r>
              <a:rPr lang="en-US" sz="1600"/>
              <a:t>Christian Campaign for Nuclear Disarmament</a:t>
            </a:r>
            <a:endParaRPr lang="en-US" sz="1600"/>
          </a:p>
          <a:p>
            <a:r>
              <a:rPr lang="en-US" sz="1600"/>
              <a:t>Christian Reformed Church Office of Social Justice</a:t>
            </a:r>
            <a:endParaRPr lang="en-US" sz="1600"/>
          </a:p>
          <a:p>
            <a:r>
              <a:rPr lang="en-US" sz="1600"/>
              <a:t>Christians for Peace Newcastle Australia</a:t>
            </a:r>
            <a:endParaRPr lang="en-US" sz="1600"/>
          </a:p>
          <a:p>
            <a:r>
              <a:rPr lang="en-US" sz="1600"/>
              <a:t>Church and Peace - European Ecumenical Peace Network</a:t>
            </a:r>
            <a:endParaRPr lang="en-US" sz="1600"/>
          </a:p>
          <a:p>
            <a:r>
              <a:rPr lang="en-US" sz="1600"/>
              <a:t>Church Council of Greater Seattle</a:t>
            </a:r>
            <a:endParaRPr lang="en-US" sz="1600"/>
          </a:p>
          <a:p>
            <a:r>
              <a:rPr lang="en-US" sz="1600"/>
              <a:t>Church of Scotland</a:t>
            </a:r>
            <a:endParaRPr lang="en-US" sz="1600"/>
          </a:p>
          <a:p>
            <a:r>
              <a:rPr lang="en-US" sz="1600"/>
              <a:t>Colectivo familiares en Búsqueda Maria Herrera Chilpancingo</a:t>
            </a:r>
            <a:endParaRPr lang="en-US" sz="1600"/>
          </a:p>
          <a:p>
            <a:r>
              <a:rPr lang="en-US" sz="1600"/>
              <a:t>Comisión General Justicia y Paz</a:t>
            </a:r>
            <a:endParaRPr lang="en-US" sz="1600"/>
          </a:p>
          <a:p>
            <a:r>
              <a:rPr lang="en-US" sz="1600"/>
              <a:t>Community of Christ</a:t>
            </a:r>
            <a:endParaRPr lang="en-US" sz="1600"/>
          </a:p>
          <a:p>
            <a:r>
              <a:rPr lang="en-US" sz="1600"/>
              <a:t>Community of Christ - British Isles</a:t>
            </a:r>
            <a:endParaRPr lang="en-US" sz="1600"/>
          </a:p>
          <a:p>
            <a:r>
              <a:rPr lang="en-US" sz="1600"/>
              <a:t>Community of Christ - Western Europe Mission Centre</a:t>
            </a:r>
            <a:endParaRPr lang="en-US" sz="1600"/>
          </a:p>
          <a:p>
            <a:r>
              <a:rPr lang="en-US" sz="1600"/>
              <a:t>Community of Christ International Peace and Justice Team</a:t>
            </a:r>
            <a:endParaRPr lang="en-US" sz="1600"/>
          </a:p>
          <a:p>
            <a:r>
              <a:rPr lang="en-US" sz="1600"/>
              <a:t>Community Pope John XXIII - APG23</a:t>
            </a:r>
            <a:endParaRPr lang="en-US" sz="1600"/>
          </a:p>
        </p:txBody>
      </p:sp>
      <p:sp>
        <p:nvSpPr>
          <p:cNvPr id="3" name="Text Box 2"/>
          <p:cNvSpPr txBox="1"/>
          <p:nvPr/>
        </p:nvSpPr>
        <p:spPr>
          <a:xfrm>
            <a:off x="5198745" y="-4626610"/>
            <a:ext cx="5103495" cy="1814830"/>
          </a:xfrm>
          <a:prstGeom prst="rect">
            <a:avLst/>
          </a:prstGeom>
          <a:noFill/>
        </p:spPr>
        <p:txBody>
          <a:bodyPr wrap="square" rtlCol="0" anchor="t">
            <a:spAutoFit/>
          </a:bodyPr>
          <a:p>
            <a:r>
              <a:rPr lang="en-US" sz="1400"/>
              <a:t>al poner en riesgo la vida de</a:t>
            </a:r>
            <a:endParaRPr lang="en-US" sz="1400"/>
          </a:p>
          <a:p>
            <a:r>
              <a:rPr lang="en-US" sz="1400"/>
              <a:t>la Humanidad y del Planeta</a:t>
            </a:r>
            <a:endParaRPr lang="en-US" sz="1400"/>
          </a:p>
          <a:p>
            <a:r>
              <a:rPr lang="en-US" sz="1400"/>
              <a:t>Disciples Peace Fellowship</a:t>
            </a:r>
            <a:endParaRPr lang="en-US" sz="1400"/>
          </a:p>
          <a:p>
            <a:r>
              <a:rPr lang="en-US" sz="1400"/>
              <a:t>Divine Word Missionaries</a:t>
            </a:r>
            <a:endParaRPr lang="en-US" sz="1400"/>
          </a:p>
          <a:p>
            <a:r>
              <a:rPr lang="en-US" sz="1400"/>
              <a:t>Dominican Sister of Hope</a:t>
            </a:r>
            <a:endParaRPr lang="en-US" sz="1400"/>
          </a:p>
          <a:p>
            <a:r>
              <a:rPr lang="en-US" sz="1400"/>
              <a:t>Dominican Sisters ~ Grand Rapids</a:t>
            </a:r>
            <a:endParaRPr lang="en-US" sz="1400"/>
          </a:p>
          <a:p>
            <a:r>
              <a:rPr lang="en-US" sz="1400"/>
              <a:t>Dominican Sisters of Sinsinawa</a:t>
            </a:r>
            <a:endParaRPr lang="en-US" sz="1400"/>
          </a:p>
          <a:p>
            <a:endParaRPr lang="en-US" sz="1400"/>
          </a:p>
        </p:txBody>
      </p:sp>
      <p:sp>
        <p:nvSpPr>
          <p:cNvPr id="5" name="Text Box 4"/>
          <p:cNvSpPr txBox="1"/>
          <p:nvPr/>
        </p:nvSpPr>
        <p:spPr>
          <a:xfrm>
            <a:off x="4838700" y="63500"/>
            <a:ext cx="4191635" cy="6492875"/>
          </a:xfrm>
          <a:prstGeom prst="rect">
            <a:avLst/>
          </a:prstGeom>
          <a:noFill/>
        </p:spPr>
        <p:txBody>
          <a:bodyPr wrap="square" rtlCol="0">
            <a:spAutoFit/>
          </a:bodyPr>
          <a:p>
            <a:r>
              <a:rPr lang="en-US" sz="1600">
                <a:sym typeface="+mn-ea"/>
              </a:rPr>
              <a:t>Company of the Daughters of Charity of St. Vincent de Paul</a:t>
            </a:r>
            <a:endParaRPr lang="en-US" sz="1600"/>
          </a:p>
          <a:p>
            <a:r>
              <a:rPr lang="en-US" sz="1600">
                <a:sym typeface="+mn-ea"/>
              </a:rPr>
              <a:t>Comunidad Luterana Santísimo Redentor</a:t>
            </a:r>
            <a:endParaRPr lang="en-US" sz="1600"/>
          </a:p>
          <a:p>
            <a:r>
              <a:rPr lang="en-US" sz="1600">
                <a:sym typeface="+mn-ea"/>
              </a:rPr>
              <a:t>Conferencia de iglesias Evangelicas Anabautistas Menonitas de Mexico (CIEAMM)</a:t>
            </a:r>
            <a:endParaRPr lang="en-US" sz="1600"/>
          </a:p>
          <a:p>
            <a:r>
              <a:rPr lang="en-US" sz="1600">
                <a:sym typeface="+mn-ea"/>
              </a:rPr>
              <a:t>Conselho Nacional de Igrejas Cristãs do Brasil</a:t>
            </a:r>
            <a:endParaRPr lang="en-US" sz="1600"/>
          </a:p>
          <a:p>
            <a:r>
              <a:rPr lang="en-US" sz="1600">
                <a:sym typeface="+mn-ea"/>
              </a:rPr>
              <a:t>Creation-Justice-Peace Steering Group, European Province Third Order Society St Francis</a:t>
            </a:r>
            <a:endParaRPr lang="en-US" sz="1600"/>
          </a:p>
          <a:p>
            <a:r>
              <a:rPr lang="en-US" sz="1600">
                <a:sym typeface="+mn-ea"/>
              </a:rPr>
              <a:t>Deben prohibirse las armas nucleares porque 	son una ofensa a Dios al poner en 	riesgo la vida de la Humanidad y del 	Planeta</a:t>
            </a:r>
            <a:endParaRPr lang="en-US" sz="1600"/>
          </a:p>
          <a:p>
            <a:r>
              <a:rPr lang="en-US" sz="1600">
                <a:sym typeface="+mn-ea"/>
              </a:rPr>
              <a:t>Disciples Peace Fellowship</a:t>
            </a:r>
            <a:endParaRPr lang="en-US" sz="1600"/>
          </a:p>
          <a:p>
            <a:r>
              <a:rPr lang="en-US" sz="1600">
                <a:sym typeface="+mn-ea"/>
              </a:rPr>
              <a:t>Divine Word Missionaries</a:t>
            </a:r>
            <a:endParaRPr lang="en-US" sz="1600"/>
          </a:p>
          <a:p>
            <a:r>
              <a:rPr lang="en-US" sz="1600">
                <a:sym typeface="+mn-ea"/>
              </a:rPr>
              <a:t>Dominican Sister of Hope</a:t>
            </a:r>
            <a:endParaRPr lang="en-US" sz="1600"/>
          </a:p>
          <a:p>
            <a:r>
              <a:rPr lang="en-US" sz="1600">
                <a:sym typeface="+mn-ea"/>
              </a:rPr>
              <a:t>Dominican Sisters ~ Grand Rapids</a:t>
            </a:r>
            <a:endParaRPr lang="en-US" sz="1600"/>
          </a:p>
          <a:p>
            <a:r>
              <a:rPr lang="en-US" sz="1600">
                <a:sym typeface="+mn-ea"/>
              </a:rPr>
              <a:t>Dominican Sisters of Sinsinawa</a:t>
            </a:r>
            <a:endParaRPr lang="en-US" sz="1600"/>
          </a:p>
          <a:p>
            <a:r>
              <a:rPr lang="en-US" sz="1600">
                <a:sym typeface="+mn-ea"/>
              </a:rPr>
              <a:t>Dorothy Day Catholic Worker House, Washington, DC</a:t>
            </a:r>
            <a:endParaRPr lang="en-US" sz="1600"/>
          </a:p>
          <a:p>
            <a:r>
              <a:rPr lang="en-US" sz="1600">
                <a:sym typeface="+mn-ea"/>
              </a:rPr>
              <a:t>Ecumenical of Peace Institute/CALC</a:t>
            </a:r>
            <a:endParaRPr lang="en-US" sz="1600"/>
          </a:p>
          <a:p>
            <a:r>
              <a:rPr lang="en-US" sz="1600">
                <a:sym typeface="+mn-ea"/>
              </a:rPr>
              <a:t>Edmund Rice International</a:t>
            </a:r>
            <a:endParaRPr lang="en-US" sz="1600"/>
          </a:p>
          <a:p>
            <a:r>
              <a:rPr lang="en-US" sz="1600">
                <a:sym typeface="+mn-ea"/>
              </a:rPr>
              <a:t>Eje de Iglesias de Morelos</a:t>
            </a:r>
            <a:endParaRPr lang="en-US" sz="1600"/>
          </a:p>
          <a:p>
            <a:r>
              <a:rPr lang="en-US" sz="1600">
                <a:sym typeface="+mn-ea"/>
              </a:rPr>
              <a:t>Eje de Iglesias y Comunidades de Fe de la Brigada Nacional de Búsqueda</a:t>
            </a:r>
            <a:endParaRPr lang="en-US" sz="1600"/>
          </a:p>
          <a:p>
            <a:r>
              <a:rPr lang="en-US" sz="1600">
                <a:sym typeface="+mn-ea"/>
              </a:rPr>
              <a:t>Ejes de Iglesia</a:t>
            </a:r>
            <a:endParaRPr lang="en-US" sz="160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399280" y="253365"/>
            <a:ext cx="4449445" cy="6505575"/>
          </a:xfrm>
          <a:prstGeom prst="rect">
            <a:avLst/>
          </a:prstGeom>
          <a:noFill/>
        </p:spPr>
        <p:txBody>
          <a:bodyPr wrap="square" rtlCol="0" anchor="t">
            <a:noAutofit/>
          </a:bodyPr>
          <a:p>
            <a:r>
              <a:rPr lang="en-US" sz="1400"/>
              <a:t>Missionary Oblates JPIC Office</a:t>
            </a:r>
            <a:endParaRPr lang="en-US" sz="1400"/>
          </a:p>
          <a:p>
            <a:r>
              <a:rPr lang="en-US" sz="1400"/>
              <a:t>Missionary Society of St Columban (Australia)</a:t>
            </a:r>
            <a:endParaRPr lang="en-US" sz="1400"/>
          </a:p>
          <a:p>
            <a:r>
              <a:rPr lang="en-US" sz="1400"/>
              <a:t>Mujeres para el Diálogo</a:t>
            </a:r>
            <a:endParaRPr lang="en-US" sz="1400"/>
          </a:p>
          <a:p>
            <a:r>
              <a:rPr lang="en-US" sz="1400"/>
              <a:t>Multifaith Association of South Australia Inc</a:t>
            </a:r>
            <a:endParaRPr lang="en-US" sz="1400"/>
          </a:p>
          <a:p>
            <a:r>
              <a:rPr lang="en-US" sz="1400"/>
              <a:t>Multifaith Voices for Peace and Justice</a:t>
            </a:r>
            <a:endParaRPr lang="en-US" sz="1400"/>
          </a:p>
          <a:p>
            <a:r>
              <a:rPr lang="en-US" sz="1400"/>
              <a:t>Muslim Peace Fellowship</a:t>
            </a:r>
            <a:endParaRPr lang="en-US" sz="1400"/>
          </a:p>
          <a:p>
            <a:r>
              <a:rPr lang="en-US" sz="1400"/>
              <a:t>National Council of the Churches of Christ in the USA</a:t>
            </a:r>
            <a:endParaRPr lang="en-US" sz="1400"/>
          </a:p>
          <a:p>
            <a:r>
              <a:rPr lang="en-US" sz="1400"/>
              <a:t>National Shrine of Our Lady if la Salette Pax Christi</a:t>
            </a:r>
            <a:endParaRPr lang="en-US" sz="1400"/>
          </a:p>
          <a:p>
            <a:r>
              <a:rPr lang="en-US" sz="1400"/>
              <a:t>New Humanity International NGO</a:t>
            </a:r>
            <a:endParaRPr lang="en-US" sz="1400"/>
          </a:p>
          <a:p>
            <a:r>
              <a:rPr lang="en-US" sz="1400"/>
              <a:t>Northern Friends Peace Board</a:t>
            </a:r>
            <a:endParaRPr lang="en-US" sz="1400"/>
          </a:p>
          <a:p>
            <a:r>
              <a:rPr lang="en-US" sz="1400"/>
              <a:t>One Billion Youth for Peace</a:t>
            </a:r>
            <a:endParaRPr lang="en-US" sz="1400"/>
          </a:p>
          <a:p>
            <a:r>
              <a:rPr lang="en-US" sz="1400"/>
              <a:t>Pace e Bene &amp; Campaign Nonviolence</a:t>
            </a:r>
            <a:endParaRPr lang="en-US" sz="1400"/>
          </a:p>
          <a:p>
            <a:r>
              <a:rPr lang="en-US" sz="1400"/>
              <a:t>Pacific Conference of Churches (33 member churches and 10 National Council of Churches)</a:t>
            </a:r>
            <a:endParaRPr lang="en-US" sz="1400"/>
          </a:p>
          <a:p>
            <a:r>
              <a:rPr lang="en-US" sz="1400"/>
              <a:t>Pastoral Social, Iglesia Anglicana de México</a:t>
            </a:r>
            <a:endParaRPr lang="en-US" sz="1400"/>
          </a:p>
          <a:p>
            <a:r>
              <a:rPr lang="en-US" sz="1400"/>
              <a:t>Pax Christi Australia</a:t>
            </a:r>
            <a:endParaRPr lang="en-US" sz="1400"/>
          </a:p>
          <a:p>
            <a:r>
              <a:rPr lang="en-US" sz="1400"/>
              <a:t>Pax Christi Fatima Shrine Holliston MA</a:t>
            </a:r>
            <a:endParaRPr lang="en-US" sz="1400"/>
          </a:p>
          <a:p>
            <a:r>
              <a:rPr lang="en-US" sz="1400"/>
              <a:t>Pax Christi International</a:t>
            </a:r>
            <a:endParaRPr lang="en-US" sz="1400"/>
          </a:p>
          <a:p>
            <a:r>
              <a:rPr lang="en-US" sz="1400"/>
              <a:t>Pax Christi Long Island</a:t>
            </a:r>
            <a:endParaRPr lang="en-US" sz="1400"/>
          </a:p>
          <a:p>
            <a:r>
              <a:rPr lang="en-US" sz="1400"/>
              <a:t>Pax Christi MA</a:t>
            </a:r>
            <a:endParaRPr lang="en-US" sz="1400"/>
          </a:p>
          <a:p>
            <a:r>
              <a:rPr lang="en-US" sz="1400"/>
              <a:t>Pax Christi Metro New York</a:t>
            </a:r>
            <a:endParaRPr lang="en-US" sz="1400"/>
          </a:p>
          <a:p>
            <a:r>
              <a:rPr lang="en-US" sz="1400"/>
              <a:t>Pax Christi New York State</a:t>
            </a:r>
            <a:endParaRPr lang="en-US" sz="1400"/>
          </a:p>
          <a:p>
            <a:r>
              <a:rPr lang="en-US" sz="1400"/>
              <a:t>Pax Christi Philippines</a:t>
            </a:r>
            <a:endParaRPr lang="en-US" sz="1400"/>
          </a:p>
          <a:p>
            <a:r>
              <a:rPr lang="en-US" sz="1400"/>
              <a:t>Pax Christi Queensland</a:t>
            </a:r>
            <a:endParaRPr lang="en-US" sz="1400"/>
          </a:p>
          <a:p>
            <a:r>
              <a:rPr lang="en-US" sz="1400"/>
              <a:t>Pax Christi Victoria</a:t>
            </a:r>
            <a:endParaRPr lang="en-US" sz="1400"/>
          </a:p>
          <a:p>
            <a:r>
              <a:rPr lang="en-US" sz="1400"/>
              <a:t>Pax Christi Vlaanderen</a:t>
            </a:r>
            <a:endParaRPr lang="en-US" sz="1400"/>
          </a:p>
          <a:p>
            <a:r>
              <a:rPr lang="en-US" sz="1400"/>
              <a:t>Pax Christi Western Massachusetts</a:t>
            </a:r>
            <a:endParaRPr lang="en-US" sz="1400"/>
          </a:p>
        </p:txBody>
      </p:sp>
      <p:sp>
        <p:nvSpPr>
          <p:cNvPr id="3" name="Text Box 2"/>
          <p:cNvSpPr txBox="1"/>
          <p:nvPr/>
        </p:nvSpPr>
        <p:spPr>
          <a:xfrm>
            <a:off x="184150" y="253365"/>
            <a:ext cx="4215130" cy="6034405"/>
          </a:xfrm>
          <a:prstGeom prst="rect">
            <a:avLst/>
          </a:prstGeom>
          <a:noFill/>
        </p:spPr>
        <p:txBody>
          <a:bodyPr wrap="square" rtlCol="0" anchor="t">
            <a:noAutofit/>
          </a:bodyPr>
          <a:p>
            <a:r>
              <a:rPr lang="en-US" sz="1400"/>
              <a:t>Episcopal Peace Fellowship</a:t>
            </a:r>
            <a:endParaRPr lang="en-US" sz="1400"/>
          </a:p>
          <a:p>
            <a:r>
              <a:rPr lang="en-US" sz="1400"/>
              <a:t>Federation of Sisters of St. Joseph of Canada</a:t>
            </a:r>
            <a:endParaRPr lang="en-US" sz="1400"/>
          </a:p>
          <a:p>
            <a:r>
              <a:rPr lang="en-US" sz="1400"/>
              <a:t>Fellowship of Reconciliation</a:t>
            </a:r>
            <a:endParaRPr lang="en-US" sz="1400"/>
          </a:p>
          <a:p>
            <a:r>
              <a:rPr lang="en-US" sz="1400"/>
              <a:t>Franciscan Peace Center</a:t>
            </a:r>
            <a:endParaRPr lang="en-US" sz="1400"/>
          </a:p>
          <a:p>
            <a:r>
              <a:rPr lang="en-US" sz="1400"/>
              <a:t>Franciscan Sisters, Daughters of the Sacred Hearts of Jesus and Mary</a:t>
            </a:r>
            <a:endParaRPr lang="en-US" sz="1400"/>
          </a:p>
          <a:p>
            <a:r>
              <a:rPr lang="en-US" sz="1400"/>
              <a:t>Franciscan Sisters of the Sacred Heart</a:t>
            </a:r>
            <a:endParaRPr lang="en-US" sz="1400"/>
          </a:p>
          <a:p>
            <a:r>
              <a:rPr lang="en-US" sz="1400"/>
              <a:t>Friends World Committee for Consultation (Quakers)</a:t>
            </a:r>
            <a:endParaRPr lang="en-US" sz="1400"/>
          </a:p>
          <a:p>
            <a:r>
              <a:rPr lang="en-US" sz="1400"/>
              <a:t>Fundação Luterana de Diaconia</a:t>
            </a:r>
            <a:endParaRPr lang="en-US" sz="1400"/>
          </a:p>
          <a:p>
            <a:r>
              <a:rPr lang="en-US" sz="1400"/>
              <a:t>Global Ministries of the Christian Church (Disciples of Christ) and the United Church of Christ</a:t>
            </a:r>
            <a:endParaRPr lang="en-US" sz="1400"/>
          </a:p>
          <a:p>
            <a:r>
              <a:rPr lang="en-US" sz="1400"/>
              <a:t>Hale Ho'onani A.M.E. Fellowship</a:t>
            </a:r>
            <a:endParaRPr lang="en-US" sz="1400"/>
          </a:p>
          <a:p>
            <a:r>
              <a:rPr lang="en-US" sz="1400"/>
              <a:t>Imdosoc</a:t>
            </a:r>
            <a:endParaRPr lang="en-US" sz="1400"/>
          </a:p>
          <a:p>
            <a:r>
              <a:rPr lang="en-US" sz="1400"/>
              <a:t>Institute of the Blessed Virgin Mary</a:t>
            </a:r>
            <a:endParaRPr lang="en-US" sz="1400"/>
          </a:p>
          <a:p>
            <a:r>
              <a:rPr lang="en-US" sz="1400"/>
              <a:t>Interfaith Council of Southern Nevada</a:t>
            </a:r>
            <a:endParaRPr lang="en-US" sz="1400"/>
          </a:p>
          <a:p>
            <a:r>
              <a:rPr lang="en-US" sz="1400"/>
              <a:t>International Fellowship of Reconciliation - IFOR</a:t>
            </a:r>
            <a:endParaRPr lang="en-US" sz="1400"/>
          </a:p>
          <a:p>
            <a:r>
              <a:rPr lang="en-US" sz="1400"/>
              <a:t>InterReligious Task Force on Central America</a:t>
            </a:r>
            <a:endParaRPr lang="en-US" sz="1400"/>
          </a:p>
          <a:p>
            <a:r>
              <a:rPr lang="en-US" sz="1400"/>
              <a:t>JPIC NDS</a:t>
            </a:r>
            <a:endParaRPr lang="en-US" sz="1400"/>
          </a:p>
          <a:p>
            <a:r>
              <a:rPr lang="en-US" sz="1400"/>
              <a:t>Kairos Foundation of Nigeria</a:t>
            </a:r>
            <a:endParaRPr lang="en-US" sz="1400"/>
          </a:p>
          <a:p>
            <a:r>
              <a:rPr lang="en-US" sz="1400"/>
              <a:t>Kosmos Associates. Unity Earth</a:t>
            </a:r>
            <a:endParaRPr lang="en-US" sz="1400"/>
          </a:p>
          <a:p>
            <a:r>
              <a:rPr lang="en-US" sz="1400"/>
              <a:t>Kristna Fredsrörelsen i Göteborg</a:t>
            </a:r>
            <a:endParaRPr lang="en-US" sz="1400"/>
          </a:p>
          <a:p>
            <a:r>
              <a:rPr lang="en-US" sz="1400"/>
              <a:t>Kvekersamfunnet i Norge - the Religious Society of Friends in Norway</a:t>
            </a:r>
            <a:endParaRPr lang="en-US" sz="1400"/>
          </a:p>
          <a:p>
            <a:r>
              <a:rPr lang="en-US" sz="1400"/>
              <a:t>Leadership Conference of Women Religious</a:t>
            </a:r>
            <a:endParaRPr lang="en-US" sz="1400"/>
          </a:p>
          <a:p>
            <a:r>
              <a:rPr lang="en-US" sz="1400"/>
              <a:t>Maryknoll Office for Global Concerns</a:t>
            </a:r>
            <a:endParaRPr lang="en-US" sz="1400"/>
          </a:p>
          <a:p>
            <a:r>
              <a:rPr lang="en-US" sz="1400">
                <a:sym typeface="+mn-ea"/>
              </a:rPr>
              <a:t>May Peace Prevail On Earth International</a:t>
            </a:r>
            <a:endParaRPr lang="en-US" sz="1400"/>
          </a:p>
          <a:p>
            <a:r>
              <a:rPr lang="en-US" sz="1400">
                <a:sym typeface="+mn-ea"/>
              </a:rPr>
              <a:t>Melbourne Unitarian Peace Memorial Church</a:t>
            </a:r>
            <a:endParaRPr lang="en-US" sz="1400"/>
          </a:p>
          <a:p>
            <a:r>
              <a:rPr lang="en-US" sz="1400">
                <a:sym typeface="+mn-ea"/>
              </a:rPr>
              <a:t>Mennonite World Conference</a:t>
            </a:r>
            <a:endParaRPr lang="en-US" sz="1400"/>
          </a:p>
          <a:p>
            <a:endParaRPr 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71450" y="98425"/>
            <a:ext cx="5103495" cy="6443980"/>
          </a:xfrm>
          <a:prstGeom prst="rect">
            <a:avLst/>
          </a:prstGeom>
          <a:noFill/>
        </p:spPr>
        <p:txBody>
          <a:bodyPr wrap="square" rtlCol="0" anchor="t">
            <a:noAutofit/>
          </a:bodyPr>
          <a:p>
            <a:r>
              <a:rPr lang="en-US" sz="1400"/>
              <a:t>Pax Christi Western Massachusetts</a:t>
            </a:r>
            <a:endParaRPr lang="en-US" sz="1400"/>
          </a:p>
          <a:p>
            <a:r>
              <a:rPr lang="en-US" sz="1400"/>
              <a:t>Peace and Social Justice committee of Friends Meeting at    	Cambridge (Quaker)</a:t>
            </a:r>
            <a:endParaRPr lang="en-US" sz="1400"/>
          </a:p>
          <a:p>
            <a:r>
              <a:rPr lang="en-US" sz="1400"/>
              <a:t>Presbyterian Peace Fellowship</a:t>
            </a:r>
            <a:endParaRPr lang="en-US" sz="1400"/>
          </a:p>
          <a:p>
            <a:r>
              <a:rPr lang="en-US" sz="1400"/>
              <a:t>Presentation Sisters San Francisco, CA</a:t>
            </a:r>
            <a:endParaRPr lang="en-US" sz="1400"/>
          </a:p>
          <a:p>
            <a:r>
              <a:rPr lang="en-US" sz="1400"/>
              <a:t>Presentation Sisters USA Unit</a:t>
            </a:r>
            <a:endParaRPr lang="en-US" sz="1400"/>
          </a:p>
          <a:p>
            <a:r>
              <a:rPr lang="en-US" sz="1400"/>
              <a:t>Public Affairs Commission, Anglican Church of Australia</a:t>
            </a:r>
            <a:endParaRPr lang="en-US" sz="1400"/>
          </a:p>
          <a:p>
            <a:r>
              <a:rPr lang="en-US" sz="1400"/>
              <a:t>Quaker Peace and Legislation Committee</a:t>
            </a:r>
            <a:endParaRPr lang="en-US" sz="1400"/>
          </a:p>
          <a:p>
            <a:r>
              <a:rPr lang="en-US" sz="1400"/>
              <a:t>Raelian Movement</a:t>
            </a:r>
            <a:endParaRPr lang="en-US" sz="1400"/>
          </a:p>
          <a:p>
            <a:r>
              <a:rPr lang="en-US" sz="1400"/>
              <a:t>Red de Entidades para el Desarrollo Solidario-REDES</a:t>
            </a:r>
            <a:endParaRPr lang="en-US" sz="1400"/>
          </a:p>
          <a:p>
            <a:r>
              <a:rPr lang="en-US" sz="1400"/>
              <a:t>Religious of the Sacred Heart of Mary, Western American Area</a:t>
            </a:r>
            <a:endParaRPr lang="en-US" sz="1400"/>
          </a:p>
          <a:p>
            <a:r>
              <a:rPr lang="en-US" sz="1400"/>
              <a:t>School Sisters of Notre Dame, Central Pacific Province</a:t>
            </a:r>
            <a:endParaRPr lang="en-US" sz="1400"/>
          </a:p>
          <a:p>
            <a:r>
              <a:rPr lang="en-US" sz="1400"/>
              <a:t>Serviço de Paz - SERPAZ</a:t>
            </a:r>
            <a:endParaRPr lang="en-US" sz="1400"/>
          </a:p>
          <a:p>
            <a:r>
              <a:rPr lang="en-US" sz="1400"/>
              <a:t>Shepparton Interfaith Network</a:t>
            </a:r>
            <a:endParaRPr lang="en-US" sz="1400"/>
          </a:p>
          <a:p>
            <a:r>
              <a:rPr lang="en-US" sz="1400"/>
              <a:t>Sisters of Charity Federation</a:t>
            </a:r>
            <a:endParaRPr lang="en-US" sz="1400"/>
          </a:p>
          <a:p>
            <a:r>
              <a:rPr lang="en-US" sz="1400"/>
              <a:t>Sisters of Charity of Leavenworth Office of Justice, Peace, and Integrity of Creation</a:t>
            </a:r>
            <a:endParaRPr lang="en-US" sz="1400"/>
          </a:p>
          <a:p>
            <a:r>
              <a:rPr lang="en-US" sz="1400"/>
              <a:t>Sisters of Charity of Nazareth Congregational Leadership</a:t>
            </a:r>
            <a:endParaRPr lang="en-US" sz="1400"/>
          </a:p>
          <a:p>
            <a:r>
              <a:rPr lang="en-US" sz="1400"/>
              <a:t>Sisters of Charity of Nazareth Western Province Leadership</a:t>
            </a:r>
            <a:endParaRPr lang="en-US" sz="1400"/>
          </a:p>
          <a:p>
            <a:r>
              <a:rPr lang="en-US" sz="1400"/>
              <a:t>Sisters of Charity of New York</a:t>
            </a:r>
            <a:endParaRPr lang="en-US" sz="1400"/>
          </a:p>
          <a:p>
            <a:r>
              <a:rPr lang="en-US" sz="1400"/>
              <a:t>Sisters of Mercy of the Americas Justice Team</a:t>
            </a:r>
            <a:endParaRPr lang="en-US" sz="1400"/>
          </a:p>
          <a:p>
            <a:r>
              <a:rPr lang="en-US" sz="1400"/>
              <a:t>Sisters of Notre Dame de Namur USA</a:t>
            </a:r>
            <a:endParaRPr lang="en-US" sz="1400"/>
          </a:p>
          <a:p>
            <a:r>
              <a:rPr lang="en-US" sz="1400"/>
              <a:t>Sisters of Providence</a:t>
            </a:r>
            <a:endParaRPr lang="en-US" sz="1400"/>
          </a:p>
          <a:p>
            <a:r>
              <a:rPr lang="en-US" sz="1400"/>
              <a:t>Sisters of Providence Holyoke, Massachusetts</a:t>
            </a:r>
            <a:endParaRPr lang="en-US" sz="1400"/>
          </a:p>
          <a:p>
            <a:r>
              <a:rPr lang="en-US" sz="1400"/>
              <a:t>Sisters of Saint Joseph of Chestnut Hill Philadelphia, PA</a:t>
            </a:r>
            <a:endParaRPr lang="en-US" sz="1400"/>
          </a:p>
          <a:p>
            <a:r>
              <a:rPr lang="en-US" sz="1400"/>
              <a:t>Sisters of St. Francis of Assisi</a:t>
            </a:r>
            <a:endParaRPr lang="en-US" sz="1400"/>
          </a:p>
          <a:p>
            <a:r>
              <a:rPr lang="en-US" sz="1400"/>
              <a:t>Sisters of St. Francis of Philadelphia</a:t>
            </a:r>
            <a:endParaRPr lang="en-US" sz="1400"/>
          </a:p>
          <a:p>
            <a:r>
              <a:rPr lang="en-US" sz="1400"/>
              <a:t>Sisters of St. Francis, Clinton, Iowa</a:t>
            </a:r>
            <a:endParaRPr lang="en-US" sz="1400"/>
          </a:p>
          <a:p>
            <a:r>
              <a:rPr lang="en-US" sz="1400"/>
              <a:t>Sisters of St. Joseph of Baden, PA</a:t>
            </a:r>
            <a:endParaRPr lang="en-US" sz="1400"/>
          </a:p>
          <a:p>
            <a:r>
              <a:rPr lang="en-US" sz="1400"/>
              <a:t>Sisters of St. Joseph of Carondelet, LA</a:t>
            </a:r>
            <a:endParaRPr lang="en-US" sz="1400"/>
          </a:p>
          <a:p>
            <a:endParaRPr lang="en-US" sz="1400"/>
          </a:p>
        </p:txBody>
      </p:sp>
      <p:sp>
        <p:nvSpPr>
          <p:cNvPr id="3" name="Text Box 2"/>
          <p:cNvSpPr txBox="1"/>
          <p:nvPr/>
        </p:nvSpPr>
        <p:spPr>
          <a:xfrm>
            <a:off x="4864100" y="99060"/>
            <a:ext cx="4191000" cy="6024880"/>
          </a:xfrm>
          <a:prstGeom prst="rect">
            <a:avLst/>
          </a:prstGeom>
          <a:noFill/>
        </p:spPr>
        <p:txBody>
          <a:bodyPr wrap="square" rtlCol="0" anchor="t">
            <a:noAutofit/>
          </a:bodyPr>
          <a:p>
            <a:r>
              <a:rPr lang="en-US" sz="1400">
                <a:sym typeface="+mn-ea"/>
              </a:rPr>
              <a:t>Sisters of the Good Shepherd, Province of Australia and Aotearoa New Zealand</a:t>
            </a:r>
            <a:endParaRPr lang="en-US" sz="1400"/>
          </a:p>
          <a:p>
            <a:r>
              <a:rPr lang="en-US" sz="1400">
                <a:sym typeface="+mn-ea"/>
              </a:rPr>
              <a:t>Sisters of the Humility of Mary</a:t>
            </a:r>
            <a:endParaRPr lang="en-US" sz="1400"/>
          </a:p>
          <a:p>
            <a:r>
              <a:rPr lang="en-US" sz="1400">
                <a:sym typeface="+mn-ea"/>
              </a:rPr>
              <a:t>Soka Gakkai International</a:t>
            </a:r>
            <a:endParaRPr lang="en-US" sz="1400"/>
          </a:p>
          <a:p>
            <a:r>
              <a:rPr lang="en-US" sz="1400">
                <a:sym typeface="+mn-ea"/>
              </a:rPr>
              <a:t>SS. Francis and Therese Catholic Worker</a:t>
            </a:r>
            <a:endParaRPr lang="en-US" sz="1400"/>
          </a:p>
          <a:p>
            <a:r>
              <a:rPr lang="en-US" sz="1400">
                <a:sym typeface="+mn-ea"/>
              </a:rPr>
              <a:t>St. Susanna Parish, Dedham, MA</a:t>
            </a:r>
            <a:endParaRPr lang="en-US" sz="1400"/>
          </a:p>
          <a:p>
            <a:r>
              <a:rPr lang="en-US" sz="1400">
                <a:sym typeface="+mn-ea"/>
              </a:rPr>
              <a:t>Swedish fellowship of Reconciliation/Kristna Fredsrörelsen</a:t>
            </a:r>
            <a:endParaRPr lang="en-US" sz="1400"/>
          </a:p>
          <a:p>
            <a:r>
              <a:rPr lang="en-US" sz="1400">
                <a:sym typeface="+mn-ea"/>
              </a:rPr>
              <a:t>THE CHURCH OF THE LORD (TCL) Worldwide</a:t>
            </a:r>
            <a:endParaRPr lang="en-US" sz="1400"/>
          </a:p>
          <a:p>
            <a:r>
              <a:rPr lang="en-US" sz="1400">
                <a:sym typeface="+mn-ea"/>
              </a:rPr>
              <a:t>The Ethiopian Evangelical Church Mekane Yesus</a:t>
            </a:r>
            <a:endParaRPr lang="en-US" sz="1400"/>
          </a:p>
          <a:p>
            <a:r>
              <a:rPr lang="en-US" sz="1400">
                <a:sym typeface="+mn-ea"/>
              </a:rPr>
              <a:t>The Faith and Justice Network (FJN) of the Mano River Basin Countries, West Africa</a:t>
            </a:r>
            <a:endParaRPr lang="en-US" sz="1400"/>
          </a:p>
          <a:p>
            <a:r>
              <a:rPr lang="en-US" sz="1400">
                <a:sym typeface="+mn-ea"/>
              </a:rPr>
              <a:t>The Swedish Society of Friends (Quakers)</a:t>
            </a:r>
            <a:endParaRPr lang="en-US" sz="1400"/>
          </a:p>
          <a:p>
            <a:r>
              <a:rPr lang="en-US" sz="1400">
                <a:sym typeface="+mn-ea"/>
              </a:rPr>
              <a:t>The United Church of Canada / L’Église Unie du Canada</a:t>
            </a:r>
            <a:endParaRPr lang="en-US" sz="1400"/>
          </a:p>
          <a:p>
            <a:r>
              <a:rPr lang="en-US" sz="1400">
                <a:sym typeface="+mn-ea"/>
              </a:rPr>
              <a:t>Trinity Cathedral Episcopal Church, Cleveland, Ohio</a:t>
            </a:r>
            <a:endParaRPr lang="en-US" sz="1400"/>
          </a:p>
          <a:p>
            <a:r>
              <a:rPr lang="en-US" sz="1400">
                <a:sym typeface="+mn-ea"/>
              </a:rPr>
              <a:t>Una luz en el camino</a:t>
            </a:r>
            <a:endParaRPr lang="en-US" sz="1400"/>
          </a:p>
          <a:p>
            <a:r>
              <a:rPr lang="en-US" sz="1400">
                <a:sym typeface="+mn-ea"/>
              </a:rPr>
              <a:t>United Church of Christ, Justice and Local Church Ministries</a:t>
            </a:r>
            <a:endParaRPr lang="en-US" sz="1400"/>
          </a:p>
          <a:p>
            <a:r>
              <a:rPr lang="en-US" sz="1400">
                <a:sym typeface="+mn-ea"/>
              </a:rPr>
              <a:t>United Reformed Church (UK)</a:t>
            </a:r>
            <a:endParaRPr lang="en-US" sz="1400"/>
          </a:p>
          <a:p>
            <a:r>
              <a:rPr lang="en-US" sz="1400">
                <a:sym typeface="+mn-ea"/>
              </a:rPr>
              <a:t>United Religions Initiative</a:t>
            </a:r>
            <a:endParaRPr lang="en-US" sz="1400"/>
          </a:p>
          <a:p>
            <a:r>
              <a:rPr lang="en-US" sz="1400">
                <a:sym typeface="+mn-ea"/>
              </a:rPr>
              <a:t>Uniting Church in Australia, Synod of Victoria and Tasmania</a:t>
            </a:r>
            <a:endParaRPr lang="en-US" sz="1400"/>
          </a:p>
          <a:p>
            <a:r>
              <a:rPr lang="en-US" sz="1400">
                <a:sym typeface="+mn-ea"/>
              </a:rPr>
              <a:t>Valley and Mountain Fellowship</a:t>
            </a:r>
            <a:endParaRPr lang="en-US" sz="1400"/>
          </a:p>
          <a:p>
            <a:r>
              <a:rPr lang="en-US" sz="1400">
                <a:sym typeface="+mn-ea"/>
              </a:rPr>
              <a:t>Vichara, Mavelikara, India</a:t>
            </a:r>
            <a:endParaRPr lang="en-US" sz="1400"/>
          </a:p>
          <a:p>
            <a:r>
              <a:rPr lang="en-US" sz="1400">
                <a:sym typeface="+mn-ea"/>
              </a:rPr>
              <a:t>We Can Disarm the World</a:t>
            </a:r>
            <a:endParaRPr lang="en-US" sz="1400"/>
          </a:p>
          <a:p>
            <a:r>
              <a:rPr lang="en-US" sz="1400">
                <a:sym typeface="+mn-ea"/>
              </a:rPr>
              <a:t>Wellspring Community Australia</a:t>
            </a:r>
            <a:endParaRPr lang="en-US" sz="1400"/>
          </a:p>
          <a:p>
            <a:r>
              <a:rPr lang="en-US" sz="1400">
                <a:sym typeface="+mn-ea"/>
              </a:rPr>
              <a:t>Wheaton Franciscans</a:t>
            </a:r>
            <a:endParaRPr lang="en-US" sz="1400"/>
          </a:p>
          <a:p>
            <a:r>
              <a:rPr lang="en-US" sz="1400">
                <a:sym typeface="+mn-ea"/>
              </a:rPr>
              <a:t>World Council of Churches</a:t>
            </a:r>
            <a:endParaRPr lang="en-US" sz="1400"/>
          </a:p>
          <a:p>
            <a:r>
              <a:rPr lang="en-US" sz="1400">
                <a:sym typeface="+mn-ea"/>
              </a:rPr>
              <a:t>World Yoga Community</a:t>
            </a:r>
            <a:endParaRPr lang="en-US" sz="1400"/>
          </a:p>
          <a:p>
            <a:r>
              <a:rPr lang="en-US" sz="1400">
                <a:sym typeface="+mn-ea"/>
              </a:rPr>
              <a:t>Youth Arts New York/Hibakusha Stories</a:t>
            </a:r>
            <a:endParaRPr lang="en-US" sz="1400"/>
          </a:p>
          <a:p>
            <a:endParaRPr lang="en-US" sz="140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FP logo.png"/>
          <p:cNvPicPr>
            <a:picLocks noChangeAspect="1"/>
          </p:cNvPicPr>
          <p:nvPr/>
        </p:nvPicPr>
        <p:blipFill>
          <a:blip r:embed="rId1" cstate="print"/>
          <a:stretch>
            <a:fillRect/>
          </a:stretch>
        </p:blipFill>
        <p:spPr>
          <a:xfrm>
            <a:off x="861695" y="786130"/>
            <a:ext cx="2169160" cy="1558290"/>
          </a:xfrm>
          <a:prstGeom prst="rect">
            <a:avLst/>
          </a:prstGeom>
        </p:spPr>
      </p:pic>
      <p:sp>
        <p:nvSpPr>
          <p:cNvPr id="4" name="TextBox 3"/>
          <p:cNvSpPr txBox="1"/>
          <p:nvPr/>
        </p:nvSpPr>
        <p:spPr>
          <a:xfrm>
            <a:off x="707390" y="2585085"/>
            <a:ext cx="7817485" cy="3638550"/>
          </a:xfrm>
          <a:prstGeom prst="rect">
            <a:avLst/>
          </a:prstGeom>
          <a:noFill/>
        </p:spPr>
        <p:txBody>
          <a:bodyPr wrap="square" rtlCol="0">
            <a:noAutofit/>
          </a:bodyPr>
          <a:lstStyle/>
          <a:p>
            <a:pPr algn="ctr"/>
            <a:r>
              <a:rPr lang="en-US" sz="2800" b="1" dirty="0" smtClean="0"/>
              <a:t>The Golden Rule is a </a:t>
            </a:r>
            <a:br>
              <a:rPr lang="en-US" sz="2800" b="1" dirty="0" smtClean="0"/>
            </a:br>
            <a:r>
              <a:rPr lang="en-US" sz="2800" b="1" dirty="0" smtClean="0"/>
              <a:t>Project of Veterans For Peace</a:t>
            </a:r>
            <a:endParaRPr lang="en-US" sz="2800" b="1" dirty="0" smtClean="0"/>
          </a:p>
          <a:p>
            <a:pPr algn="ctr"/>
            <a:endParaRPr lang="en-US" sz="2800" b="1" dirty="0" smtClean="0"/>
          </a:p>
          <a:p>
            <a:pPr marL="457200" indent="-457200" algn="l">
              <a:buFont typeface="Arial" panose="020B0604020202020204" pitchFamily="34" charset="0"/>
              <a:buChar char="•"/>
            </a:pPr>
            <a:r>
              <a:rPr lang="en-US" sz="2800" b="1" dirty="0" smtClean="0"/>
              <a:t>100 US chapters</a:t>
            </a:r>
            <a:endParaRPr lang="en-US" sz="2800" b="1" dirty="0" smtClean="0"/>
          </a:p>
          <a:p>
            <a:pPr marL="457200" indent="-457200" algn="l">
              <a:buFont typeface="Arial" panose="020B0604020202020204" pitchFamily="34" charset="0"/>
              <a:buChar char="•"/>
            </a:pPr>
            <a:r>
              <a:rPr lang="en-US" sz="2800" b="1" dirty="0" smtClean="0"/>
              <a:t>10 international chapters</a:t>
            </a:r>
            <a:endParaRPr lang="en-US" sz="2800" b="1" dirty="0" smtClean="0"/>
          </a:p>
          <a:p>
            <a:pPr marL="457200" indent="-457200" algn="l">
              <a:buFont typeface="Arial" panose="020B0604020202020204" pitchFamily="34" charset="0"/>
              <a:buChar char="•"/>
            </a:pPr>
            <a:r>
              <a:rPr lang="en-US" sz="2800" b="1" dirty="0" smtClean="0"/>
              <a:t>3000 members</a:t>
            </a:r>
            <a:endParaRPr lang="en-US" sz="2800" b="1" dirty="0" smtClean="0"/>
          </a:p>
          <a:p>
            <a:pPr marL="457200" indent="-457200" algn="l">
              <a:buFont typeface="Arial" panose="020B0604020202020204" pitchFamily="34" charset="0"/>
              <a:buChar char="•"/>
            </a:pPr>
            <a:endParaRPr lang="en-US" sz="2800" b="1" dirty="0" smtClean="0"/>
          </a:p>
          <a:p>
            <a:pPr algn="ctr"/>
            <a:endParaRPr lang="en-US" sz="2800" b="1" dirty="0" smtClean="0"/>
          </a:p>
          <a:p>
            <a:endParaRPr lang="en-US" sz="2800" b="1" dirty="0" smtClean="0"/>
          </a:p>
        </p:txBody>
      </p:sp>
      <p:pic>
        <p:nvPicPr>
          <p:cNvPr id="5" name="Picture 4" descr="Back of boat.jpg"/>
          <p:cNvPicPr>
            <a:picLocks noChangeAspect="1"/>
          </p:cNvPicPr>
          <p:nvPr/>
        </p:nvPicPr>
        <p:blipFill>
          <a:blip r:embed="rId2"/>
          <a:stretch>
            <a:fillRect/>
          </a:stretch>
        </p:blipFill>
        <p:spPr>
          <a:xfrm>
            <a:off x="5360670" y="920115"/>
            <a:ext cx="2921000" cy="14236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17613</Words>
  <Application>WPS Presentation</Application>
  <PresentationFormat>Widescreen</PresentationFormat>
  <Paragraphs>449</Paragraphs>
  <Slides>51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51</vt:i4>
      </vt:variant>
    </vt:vector>
  </HeadingPairs>
  <TitlesOfParts>
    <vt:vector size="64" baseType="lpstr">
      <vt:lpstr>Arial</vt:lpstr>
      <vt:lpstr>SimSun</vt:lpstr>
      <vt:lpstr>Wingdings</vt:lpstr>
      <vt:lpstr>Calibri</vt:lpstr>
      <vt:lpstr>Calibri</vt:lpstr>
      <vt:lpstr>Microsoft YaHei</vt:lpstr>
      <vt:lpstr>Arial Unicode MS</vt:lpstr>
      <vt:lpstr>Calibri Light</vt:lpstr>
      <vt:lpstr>Times New Roman</vt:lpstr>
      <vt:lpstr>Arial Black</vt:lpstr>
      <vt:lpstr>Arial</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67 Nuclear Bomb Tests in the Marshall Islands  Bikini Atoll, March 1, 1954 U.S. detonated a 15-megaton device equivalent to 1000 Hiroshima blasts.</vt:lpstr>
      <vt:lpstr>Strontium 90 in mother’s and cow’s milk</vt:lpstr>
      <vt:lpstr>PowerPoint 演示文稿</vt:lpstr>
      <vt:lpstr>PowerPoint 演示文稿</vt:lpstr>
      <vt:lpstr>PowerPoint 演示文稿</vt:lpstr>
      <vt:lpstr>Anti-Nuclear Protests in Honolulu</vt:lpstr>
      <vt:lpstr>The Phoenix of Hiroshima </vt:lpstr>
      <vt:lpstr>PowerPoint 演示文稿</vt:lpstr>
      <vt:lpstr>VFP Golden Rule Project Mission</vt:lpstr>
      <vt:lpstr>Launch! June 20, 2015</vt:lpstr>
      <vt:lpstr>2016, 2024 Voyage  2015, 17-19,22</vt:lpstr>
      <vt:lpstr>PowerPoint 演示文稿</vt:lpstr>
      <vt:lpstr>“The Great Loop” Minneapolis Aug‘22 - Chicago Sept ‘23</vt:lpstr>
      <vt:lpstr>PowerPoint 演示文稿</vt:lpstr>
      <vt:lpstr>PowerPoint 演示文稿</vt:lpstr>
      <vt:lpstr>PowerPoint 演示文稿</vt:lpstr>
      <vt:lpstr>PowerPoint 演示文稿</vt:lpstr>
      <vt:lpstr>PowerPoint 演示文稿</vt:lpstr>
      <vt:lpstr>PowerPoint 演示文稿</vt:lpstr>
      <vt:lpstr>Peace picnics in the park!</vt:lpstr>
      <vt:lpstr> Commemorating March 1, 1954 Castle Bravo destruction in the Marshall Islands</vt:lpstr>
      <vt:lpstr>Over 40 Mayors and City Councils gave the Golden Rule a warm Proclamation of Welcome!</vt:lpstr>
      <vt:lpstr>PowerPoint 演示文稿</vt:lpstr>
      <vt:lpstr>PowerPoint 演示文稿</vt:lpstr>
      <vt:lpstr>Rhode Island: Providence, Bristol</vt:lpstr>
      <vt:lpstr>PowerPoint 演示文稿</vt:lpstr>
      <vt:lpstr>PowerPoint 演示文稿</vt:lpstr>
      <vt:lpstr>PowerPoint 演示文稿</vt:lpstr>
      <vt:lpstr>PowerPoint 演示文稿</vt:lpstr>
      <vt:lpstr>PowerPoint 演示文稿</vt:lpstr>
      <vt:lpstr>PowerPoint 演示文稿</vt:lpstr>
      <vt:lpstr>2024  Pacific Northwest Voyage</vt:lpstr>
      <vt:lpstr>PowerPoint 演示文稿</vt:lpstr>
      <vt:lpstr>PowerPoint 演示文稿</vt:lpstr>
      <vt:lpstr>PowerPoint 演示文稿</vt:lpstr>
      <vt:lpstr>PowerPoint 演示文稿</vt:lpstr>
      <vt:lpstr>PowerPoint 演示文稿</vt:lpstr>
      <vt:lpstr>PowerPoint 演示文稿</vt:lpstr>
      <vt:lpstr>The Golden Rule A Weapon of Mass Education</vt:lpstr>
      <vt:lpstr>Sponsors, Collaborators, Partners</vt:lpstr>
      <vt:lpst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Helen Jaccard</dc:creator>
  <cp:lastModifiedBy>Helen Jaccard</cp:lastModifiedBy>
  <cp:revision>50</cp:revision>
  <dcterms:created xsi:type="dcterms:W3CDTF">2019-09-19T20:39:00Z</dcterms:created>
  <dcterms:modified xsi:type="dcterms:W3CDTF">2024-05-31T22:07:16Z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1033-12.2.0.16909</vt:lpwstr>
  </property>
  <property fmtid="{D5CDD505-2E9C-101B-9397-08002B2CF9AE}" pid="3" name="ICV">
    <vt:lpwstr>81A1A955B89F4162941A3C12BDD1AD3D_13</vt:lpwstr>
  </property>
</Properties>
</file>