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6"/>
  </p:notesMasterIdLst>
  <p:sldIdLst>
    <p:sldId id="266" r:id="rId5"/>
    <p:sldId id="514" r:id="rId7"/>
    <p:sldId id="531" r:id="rId8"/>
    <p:sldId id="565" r:id="rId9"/>
    <p:sldId id="528" r:id="rId10"/>
    <p:sldId id="516" r:id="rId11"/>
    <p:sldId id="544" r:id="rId12"/>
    <p:sldId id="545" r:id="rId13"/>
    <p:sldId id="546" r:id="rId14"/>
    <p:sldId id="547" r:id="rId15"/>
    <p:sldId id="548" r:id="rId16"/>
    <p:sldId id="549" r:id="rId17"/>
    <p:sldId id="550" r:id="rId18"/>
    <p:sldId id="552" r:id="rId19"/>
    <p:sldId id="551" r:id="rId20"/>
    <p:sldId id="346" r:id="rId21"/>
    <p:sldId id="330" r:id="rId22"/>
    <p:sldId id="402" r:id="rId23"/>
    <p:sldId id="435" r:id="rId24"/>
    <p:sldId id="434" r:id="rId25"/>
    <p:sldId id="433" r:id="rId26"/>
    <p:sldId id="404" r:id="rId27"/>
    <p:sldId id="405" r:id="rId28"/>
    <p:sldId id="407" r:id="rId29"/>
    <p:sldId id="408" r:id="rId30"/>
    <p:sldId id="411" r:id="rId31"/>
    <p:sldId id="412" r:id="rId32"/>
    <p:sldId id="415" r:id="rId33"/>
    <p:sldId id="416" r:id="rId34"/>
    <p:sldId id="417" r:id="rId35"/>
    <p:sldId id="421" r:id="rId36"/>
    <p:sldId id="422" r:id="rId37"/>
    <p:sldId id="423" r:id="rId38"/>
    <p:sldId id="475" r:id="rId39"/>
    <p:sldId id="482" r:id="rId40"/>
    <p:sldId id="494" r:id="rId41"/>
    <p:sldId id="496" r:id="rId42"/>
    <p:sldId id="424" r:id="rId43"/>
    <p:sldId id="403" r:id="rId44"/>
    <p:sldId id="553" r:id="rId45"/>
    <p:sldId id="554" r:id="rId46"/>
    <p:sldId id="555" r:id="rId47"/>
    <p:sldId id="556" r:id="rId48"/>
    <p:sldId id="557" r:id="rId49"/>
    <p:sldId id="558" r:id="rId50"/>
    <p:sldId id="559" r:id="rId51"/>
    <p:sldId id="564" r:id="rId52"/>
    <p:sldId id="560" r:id="rId53"/>
    <p:sldId id="561" r:id="rId54"/>
    <p:sldId id="562" r:id="rId55"/>
    <p:sldId id="563" r:id="rId56"/>
    <p:sldId id="530" r:id="rId57"/>
    <p:sldId id="572" r:id="rId58"/>
    <p:sldId id="571" r:id="rId59"/>
    <p:sldId id="566" r:id="rId60"/>
    <p:sldId id="573" r:id="rId61"/>
    <p:sldId id="574" r:id="rId62"/>
    <p:sldId id="575" r:id="rId63"/>
    <p:sldId id="576" r:id="rId64"/>
    <p:sldId id="577" r:id="rId65"/>
    <p:sldId id="578" r:id="rId66"/>
    <p:sldId id="532" r:id="rId67"/>
    <p:sldId id="533" r:id="rId68"/>
    <p:sldId id="534" r:id="rId69"/>
    <p:sldId id="535" r:id="rId70"/>
    <p:sldId id="536" r:id="rId71"/>
    <p:sldId id="537" r:id="rId72"/>
    <p:sldId id="538" r:id="rId73"/>
    <p:sldId id="539" r:id="rId74"/>
    <p:sldId id="540" r:id="rId75"/>
    <p:sldId id="541" r:id="rId76"/>
    <p:sldId id="542" r:id="rId77"/>
    <p:sldId id="51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16B"/>
    <a:srgbClr val="527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3.xml"/><Relationship Id="rId79" Type="http://schemas.openxmlformats.org/officeDocument/2006/relationships/presProps" Target="presProps.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0" name="Shape 170"/>
        <p:cNvGrpSpPr/>
        <p:nvPr/>
      </p:nvGrpSpPr>
      <p:grpSpPr>
        <a:xfrm>
          <a:off x="0" y="0"/>
          <a:ext cx="0" cy="0"/>
          <a:chOff x="0" y="0"/>
          <a:chExt cx="0" cy="0"/>
        </a:xfrm>
      </p:grpSpPr>
      <p:sp>
        <p:nvSpPr>
          <p:cNvPr id="171" name="Google Shape;171;p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first 4 policy points are interim steps to lower nuclear danger that most anti-nuclear advocates agree are essential.  We are calling on the United States to:</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renounce the option of using nuclear weapons first;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end the sole, unchecked authority of any president to launch a nuclear attack;</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take U.S. nuclear weapons off hair-trigger alert;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cancel the plan to replace its entire arsenal with enhanced weapons; and</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 </a:t>
            </a: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language of the 5th policy point was crafted carefully to make our ultimate goal clear, while creating room for legislators and policy makers to embrace language they felt comfortable with.   It says: “</a:t>
            </a:r>
            <a:r>
              <a:rPr lang="en-US" sz="1200" b="0" i="1" u="none" strike="noStrike">
                <a:solidFill>
                  <a:schemeClr val="dk1"/>
                </a:solidFill>
                <a:latin typeface="Calibri" panose="020F0502020204030204"/>
                <a:ea typeface="Calibri" panose="020F0502020204030204"/>
                <a:cs typeface="Calibri" panose="020F0502020204030204"/>
                <a:sym typeface="Calibri" panose="020F0502020204030204"/>
              </a:rPr>
              <a:t>actively pursue a verifiable agreement among nuclear-armed states to eliminate their nuclear arsenals”. </a:t>
            </a:r>
            <a:r>
              <a:rPr lang="en-US" b="0" i="0">
                <a:solidFill>
                  <a:srgbClr val="000000"/>
                </a:solidFill>
                <a:latin typeface="Open Sans" panose="020B0606030504020204"/>
                <a:ea typeface="Open Sans" panose="020B0606030504020204"/>
                <a:cs typeface="Open Sans" panose="020B0606030504020204"/>
                <a:sym typeface="Open Sans" panose="020B0606030504020204"/>
              </a:rPr>
              <a:t>Such an agreement can be implemented through the Treaty on the Prohibition of Nuclear Weapons under its Article 4 provisions.</a:t>
            </a:r>
            <a:endParaRPr lang="en-US" b="0" i="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73" name="Google Shape;173;p8: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Welcome</a:t>
            </a:r>
            <a:endParaRPr lang="en-US"/>
          </a:p>
          <a:p>
            <a:r>
              <a:rPr lang="en-US"/>
              <a:t>Thank you to .... </a:t>
            </a:r>
            <a:endParaRPr lang="en-US"/>
          </a:p>
          <a:p>
            <a:pPr lvl="1"/>
            <a:r>
              <a:rPr lang="en-US"/>
              <a:t>organizers</a:t>
            </a:r>
            <a:endParaRPr lang="en-US"/>
          </a:p>
          <a:p>
            <a:pPr lvl="1"/>
            <a:r>
              <a:rPr lang="en-US"/>
              <a:t>sponsors</a:t>
            </a:r>
            <a:endParaRPr lang="en-US"/>
          </a:p>
          <a:p>
            <a:pPr lvl="1"/>
            <a:r>
              <a:rPr lang="en-US"/>
              <a:t>indigenous whose land we are on</a:t>
            </a:r>
            <a:endParaRPr lang="en-US"/>
          </a:p>
          <a:p>
            <a:pPr lvl="1"/>
            <a:endParaRPr lang="en-US"/>
          </a:p>
          <a:p>
            <a:pPr lvl="0"/>
            <a:r>
              <a:rPr lang="en-US"/>
              <a:t>Program overview - who is speaking about what</a:t>
            </a:r>
            <a:endParaRPr lang="en-US"/>
          </a:p>
          <a:p>
            <a:pPr lvl="1"/>
            <a:endParaRPr lang="en-US"/>
          </a:p>
          <a:p>
            <a:pPr lvl="0"/>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685800" y="4506595"/>
            <a:ext cx="5486400" cy="3270885"/>
          </a:xfrm>
        </p:spPr>
        <p:txBody>
          <a:bodyPr/>
          <a:p>
            <a:r>
              <a:rPr lang="en-US"/>
              <a:t>Launches nearly occurred during the Cuban Missile Crisis due to failure of communication in one case and possibly a rogue commander in another.</a:t>
            </a:r>
            <a:endParaRPr lang="en-US"/>
          </a:p>
          <a:p>
            <a:endParaRPr lang="en-US"/>
          </a:p>
          <a:p>
            <a:r>
              <a:rPr lang="en-US"/>
              <a:t>And the same sort of nuclear brinksmanship that was seen in the Cuban Missile Crisis is with us still.</a:t>
            </a:r>
            <a:endParaRPr lang="en-US"/>
          </a:p>
          <a:p>
            <a:endParaRPr lang="en-US"/>
          </a:p>
          <a:p>
            <a:r>
              <a:rPr lang="en-US"/>
              <a:t>Note to Helen: </a:t>
            </a:r>
            <a:r>
              <a:rPr lang="en-US">
                <a:sym typeface="+mn-ea"/>
              </a:rPr>
              <a:t>(There are other cases of near-launches of nuclear missiles)</a:t>
            </a:r>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195580" y="4384040"/>
            <a:ext cx="6343015" cy="4114800"/>
          </a:xfrm>
        </p:spPr>
        <p:txBody>
          <a:bodyPr/>
          <a:p>
            <a:pPr fontAlgn="auto">
              <a:spcAft>
                <a:spcPts val="600"/>
              </a:spcAft>
            </a:pPr>
            <a:r>
              <a:rPr lang="en-US" sz="1400">
                <a:sym typeface="+mn-ea"/>
              </a:rPr>
              <a:t>'No-first-use' (NFU) is a policy that can be adopted by a nuclear armed (or allied) state to never initiate a nuclear exchange by being the first to use nuclear weapons. China and India have declared such policies. The Soviet Union/Russia had such a policy from 1982 to 1993.”</a:t>
            </a:r>
            <a:endParaRPr lang="en-US" sz="1400"/>
          </a:p>
          <a:p>
            <a:pPr fontAlgn="auto">
              <a:spcAft>
                <a:spcPts val="600"/>
              </a:spcAft>
            </a:pPr>
            <a:r>
              <a:rPr lang="en-US" sz="1400" b="1"/>
              <a:t>Why no-first-use?</a:t>
            </a:r>
            <a:endParaRPr lang="en-US" sz="1400" b="1"/>
          </a:p>
          <a:p>
            <a:pPr fontAlgn="auto">
              <a:spcAft>
                <a:spcPts val="600"/>
              </a:spcAft>
            </a:pPr>
            <a:r>
              <a:rPr lang="en-US" sz="1400"/>
              <a:t>The use of nuclear weapons – whether by accident, miscalculation, crisis escalation or intent – would cause catastrophic medical, humanitarian, environmental, economic and political consequences. Adoption of no-first-use policies, and ending the current military preparations for such use, would considerably lower the risks of a nuclear catastrophe occurring. </a:t>
            </a:r>
            <a:endParaRPr lang="en-US" sz="1400"/>
          </a:p>
          <a:p>
            <a:pPr fontAlgn="auto">
              <a:spcAft>
                <a:spcPts val="600"/>
              </a:spcAft>
            </a:pPr>
            <a:endParaRPr lang="en-US" sz="1400"/>
          </a:p>
          <a:p>
            <a:pPr fontAlgn="auto">
              <a:spcAft>
                <a:spcPts val="600"/>
              </a:spcAft>
            </a:pPr>
            <a:r>
              <a:rPr lang="en-US" sz="1400"/>
              <a:t>Veterans for Peace has joined the organization, </a:t>
            </a:r>
            <a:r>
              <a:rPr lang="en-US" sz="1400" i="1"/>
              <a:t>NoFirstUse Global</a:t>
            </a:r>
            <a:r>
              <a:rPr lang="en-US" sz="1400"/>
              <a:t>, as a participating organization.  </a:t>
            </a:r>
            <a:r>
              <a:rPr lang="en-US" sz="1400">
                <a:sym typeface="+mn-ea"/>
              </a:rPr>
              <a:t>https://nofirstuse.global/ (copy to chat)</a:t>
            </a:r>
            <a:endParaRPr lang="en-US" sz="1400"/>
          </a:p>
          <a:p>
            <a:pPr fontAlgn="auto">
              <a:spcAft>
                <a:spcPts val="600"/>
              </a:spcAft>
            </a:pPr>
            <a:endParaRPr lang="en-US"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685800" y="4506595"/>
            <a:ext cx="5486400" cy="3270885"/>
          </a:xfrm>
        </p:spPr>
        <p:txBody>
          <a:bodyPr/>
          <a:p>
            <a:r>
              <a:rPr lang="en-US"/>
              <a:t>Launches nearly occurred during the Cuban Missile Crisis due to failure of communication in one case and possibly a rogue commander in another.</a:t>
            </a:r>
            <a:endParaRPr lang="en-US"/>
          </a:p>
          <a:p>
            <a:endParaRPr lang="en-US"/>
          </a:p>
          <a:p>
            <a:r>
              <a:rPr lang="en-US"/>
              <a:t>And the same sort of nuclear brinksmanship that was seen in the Cuban Missile Crisis is with us still.</a:t>
            </a:r>
            <a:endParaRPr lang="en-US"/>
          </a:p>
          <a:p>
            <a:endParaRPr lang="en-US"/>
          </a:p>
          <a:p>
            <a:r>
              <a:rPr lang="en-US"/>
              <a:t>Note to Helen: </a:t>
            </a:r>
            <a:r>
              <a:rPr lang="en-US">
                <a:sym typeface="+mn-ea"/>
              </a:rPr>
              <a:t>(There are other cases of near-launches of nuclear missiles)</a:t>
            </a:r>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685800" y="4301490"/>
            <a:ext cx="5486400" cy="2849880"/>
          </a:xfrm>
        </p:spPr>
        <p:txBody>
          <a:bodyPr/>
          <a:p>
            <a:r>
              <a:rPr lang="en-US"/>
              <a:t>The military and weapons industries have made a lot of headway on the “nuclear modernization” program.</a:t>
            </a:r>
            <a:endParaRPr lang="en-US"/>
          </a:p>
          <a:p>
            <a:endParaRPr lang="en-US"/>
          </a:p>
          <a:p>
            <a:r>
              <a:rPr lang="en-US"/>
              <a:t>Elements of the program include new warheads, delivery systems, command/control systems, all costing nearly $2 Trillion.</a:t>
            </a:r>
            <a:endParaRPr lang="en-US"/>
          </a:p>
          <a:p>
            <a:endParaRPr lang="en-US"/>
          </a:p>
          <a:p>
            <a:r>
              <a:rPr lang="en-US"/>
              <a:t>Consequences of “nuclear modernizatin” include the more headway, the harder to reverse.  In this way, the US is now stoking a new nuclear arms race.</a:t>
            </a:r>
            <a:endParaRPr lang="en-US"/>
          </a:p>
          <a:p>
            <a:endParaRPr lang="en-US"/>
          </a:p>
          <a:p>
            <a:r>
              <a:rPr lang="en-US">
                <a:sym typeface="+mn-ea"/>
              </a:rPr>
              <a:t>What else could that $1.7 Trillion be used for? (see the next page)</a:t>
            </a:r>
            <a:endParaRPr lang="en-US"/>
          </a:p>
          <a:p>
            <a:endParaRPr lang="en-US"/>
          </a:p>
          <a:p>
            <a:endParaRPr lang="en-US"/>
          </a:p>
          <a:p>
            <a:r>
              <a:rPr lang="en-US" b="1" i="1"/>
              <a:t>(Helen will research and finish what progress has been made)</a:t>
            </a:r>
            <a:endParaRPr lang="en-US" b="1" i="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a:xfrm>
            <a:off x="584835" y="455295"/>
            <a:ext cx="5587365" cy="3887470"/>
          </a:xfrm>
        </p:spPr>
      </p:sp>
      <p:sp>
        <p:nvSpPr>
          <p:cNvPr id="3" name="Text Placeholder 2"/>
          <p:cNvSpPr/>
          <p:nvPr>
            <p:ph type="body" idx="3"/>
          </p:nvPr>
        </p:nvSpPr>
        <p:spPr>
          <a:xfrm>
            <a:off x="556260" y="4342765"/>
            <a:ext cx="5744845" cy="4114800"/>
          </a:xfrm>
        </p:spPr>
        <p:txBody>
          <a:bodyPr/>
          <a:p>
            <a:r>
              <a:rPr lang="en-US"/>
              <a:t>What could $1.7 Trillion buy?  This rocket represents some of the things we could use this money for.  (Read some of the items on the rocket and point to it with your cursor.)</a:t>
            </a:r>
            <a:endParaRPr lang="en-US"/>
          </a:p>
          <a:p>
            <a:endParaRPr lang="en-US"/>
          </a:p>
          <a:p>
            <a:r>
              <a:rPr lang="en-US"/>
              <a:t>Another use of the money is to clean up 15,000 abandoned uranium mines and other radioactive sites.</a:t>
            </a:r>
            <a:endParaRPr lang="en-US"/>
          </a:p>
          <a:p>
            <a:endParaRPr lang="en-US"/>
          </a:p>
          <a:p>
            <a:r>
              <a:rPr lang="en-US"/>
              <a:t>(Additional ideas to talk about)</a:t>
            </a:r>
            <a:endParaRPr lang="en-US"/>
          </a:p>
          <a:p>
            <a:r>
              <a:rPr lang="en-US"/>
              <a:t>Congress: Eleanor Holmes Norton bill (Helen insert title of the bill )</a:t>
            </a:r>
            <a:endParaRPr lang="en-US"/>
          </a:p>
          <a:p>
            <a:r>
              <a:rPr lang="en-US"/>
              <a:t>Activists </a:t>
            </a:r>
            <a:r>
              <a:rPr lang="en-US">
                <a:sym typeface="+mn-ea"/>
              </a:rPr>
              <a:t>&amp; link to Prop1.org, </a:t>
            </a:r>
            <a:endParaRPr lang="en-US">
              <a:sym typeface="+mn-ea"/>
            </a:endParaRPr>
          </a:p>
          <a:p>
            <a:r>
              <a:rPr lang="en-US">
                <a:sym typeface="+mn-ea"/>
              </a:rPr>
              <a:t>protests at banks, weapons manufacturers</a:t>
            </a:r>
            <a:endParaRPr lang="en-US">
              <a:sym typeface="+mn-ea"/>
            </a:endParaRPr>
          </a:p>
          <a:p>
            <a:r>
              <a:rPr lang="en-US">
                <a:sym typeface="+mn-ea"/>
              </a:rPr>
              <a:t>Buy stock in banks and weapons manufacturers and pension funds</a:t>
            </a:r>
            <a:endParaRPr lang="en-US"/>
          </a:p>
          <a:p>
            <a:endParaRPr lang="en-US"/>
          </a:p>
          <a:p>
            <a:r>
              <a:rPr lang="en-US"/>
              <a:t>Organization for move the money campaign</a:t>
            </a:r>
            <a:endParaRPr lang="en-US"/>
          </a:p>
          <a:p>
            <a:endParaRPr lang="en-US"/>
          </a:p>
          <a:p>
            <a:r>
              <a:rPr lang="en-US"/>
              <a:t>(Helen - this slide needs a little more work)</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311785" y="4492625"/>
            <a:ext cx="6233795" cy="2958465"/>
          </a:xfrm>
        </p:spPr>
        <p:txBody>
          <a:bodyPr/>
          <a:p>
            <a:r>
              <a:rPr lang="en-US"/>
              <a:t>(Here are some ideas for discussion):</a:t>
            </a:r>
            <a:endParaRPr lang="en-US"/>
          </a:p>
          <a:p>
            <a:r>
              <a:rPr lang="en-US"/>
              <a:t>Putting the proposal before Congress gives time for cooler heads to prevail.</a:t>
            </a:r>
            <a:endParaRPr lang="en-US"/>
          </a:p>
          <a:p>
            <a:endParaRPr lang="en-US"/>
          </a:p>
          <a:p>
            <a:r>
              <a:rPr lang="en-US">
                <a:sym typeface="+mn-ea"/>
              </a:rPr>
              <a:t>In the constitution, it’s CONGRESS who must declare war.  This must be made true for nuclear war as well!  The founders of the United States did not want this power in the hands of a single individual because they had watched the reckless behavior of the European monarchs.</a:t>
            </a:r>
            <a:endParaRPr lang="en-US"/>
          </a:p>
          <a:p>
            <a:endParaRPr lang="en-US"/>
          </a:p>
          <a:p>
            <a:r>
              <a:rPr lang="en-US"/>
              <a:t>We have had Presidents who were incapacitated and were not in charge and we might not know who was in charge of the nuclear launch authority.  (Woodrow Wilson, possibly Ronald Reagan or Donald Trump)  </a:t>
            </a:r>
            <a:r>
              <a:rPr lang="en-US">
                <a:sym typeface="+mn-ea"/>
              </a:rPr>
              <a:t>There are Jack D. Ripper kinds of characters, as in Dr. Strangelove, out there!</a:t>
            </a:r>
            <a:endParaRPr lang="en-US">
              <a:sym typeface="+mn-ea"/>
            </a:endParaRPr>
          </a:p>
          <a:p>
            <a:endParaRPr lang="en-US">
              <a:sym typeface="+mn-ea"/>
            </a:endParaRPr>
          </a:p>
          <a:p>
            <a:r>
              <a:rPr lang="en-US">
                <a:sym typeface="+mn-ea"/>
              </a:rPr>
              <a:t>Dan Ellsberg talks about the various levels to which this authority can be delegated.  Although most of that structure remains a secret, Ellsberg met an Admiral who had such authority and who in turn delegated it to others.  There are, therefore, other people who could give the command to launch nuclear weapons.</a:t>
            </a:r>
            <a:endParaRPr lang="en-US">
              <a:sym typeface="+mn-ea"/>
            </a:endParaRPr>
          </a:p>
          <a:p>
            <a:endParaRPr lang="en-US">
              <a:sym typeface="+mn-ea"/>
            </a:endParaRPr>
          </a:p>
          <a:p>
            <a:endParaRPr lang="en-US"/>
          </a:p>
          <a:p>
            <a:endParaRPr lang="en-US"/>
          </a:p>
          <a:p>
            <a:endParaRPr lang="en-US"/>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The Republic of the Marshall Islands sued the 9 nuclear-armed nations to try to get them to comply with the NPT.</a:t>
            </a:r>
            <a:endParaRPr lang="en-US"/>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fontAlgn="auto">
              <a:spcAft>
                <a:spcPts val="600"/>
              </a:spcAft>
            </a:pPr>
            <a:r>
              <a:rPr lang="en-US"/>
              <a:t>Publicizing the United Nations Treaty on the Prohibition of Nuclear Weapons is a great way to let people know that nuclear weapons are now illegal under international law.</a:t>
            </a:r>
            <a:endParaRPr lang="en-US"/>
          </a:p>
          <a:p>
            <a:pPr fontAlgn="auto">
              <a:spcAft>
                <a:spcPts val="600"/>
              </a:spcAft>
            </a:pPr>
            <a:r>
              <a:rPr lang="en-US"/>
              <a:t>(Helen finish) Talk about the TPNW - it’s a big topic,very important! </a:t>
            </a:r>
            <a:endParaRPr lang="en-US"/>
          </a:p>
          <a:p>
            <a:pPr fontAlgn="auto">
              <a:spcAft>
                <a:spcPts val="600"/>
              </a:spcAft>
            </a:pPr>
            <a:r>
              <a:rPr lang="en-US"/>
              <a:t>It’s the last weapon of mass destruction to be outlawed.</a:t>
            </a:r>
            <a:endParaRPr lang="en-US"/>
          </a:p>
          <a:p>
            <a:pPr fontAlgn="auto">
              <a:spcAft>
                <a:spcPts val="600"/>
              </a:spcAft>
            </a:pPr>
            <a:r>
              <a:rPr lang="en-US"/>
              <a:t>Every city, county and state can be asked to urge the US government to ratify the TPNW.  Most of these resolutions also mention the rest of the Back from the Brink measures.  And where the Golden Rule goes, they can welcome the Golden Rule in the resolution.</a:t>
            </a:r>
            <a:endParaRPr lang="en-US"/>
          </a:p>
          <a:p>
            <a:pPr fontAlgn="auto">
              <a:spcAft>
                <a:spcPts val="600"/>
              </a:spcAft>
            </a:pPr>
            <a:r>
              <a:rPr lang="en-US"/>
              <a:t>Although the nuclear-armed nations have not signed on, it shows the will of the global community and is an international effort that succeeded.  </a:t>
            </a:r>
            <a:endParaRPr lang="en-US"/>
          </a:p>
          <a:p>
            <a:pPr fontAlgn="auto">
              <a:spcAft>
                <a:spcPts val="600"/>
              </a:spcAft>
            </a:pPr>
            <a:r>
              <a:rPr lang="en-US"/>
              <a:t>This raises the pressure on the nuclear-armed nations to take action to eliminate nuclear weapons.</a:t>
            </a:r>
            <a:endParaRPr lang="en-US"/>
          </a:p>
          <a:p>
            <a:pPr fontAlgn="auto">
              <a:spcAft>
                <a:spcPts val="600"/>
              </a:spcAft>
            </a:pPr>
            <a:r>
              <a:rPr lang="en-US"/>
              <a:t>ICAN, International Campaign to Abolish Nuclear Weapons,is an organization you can contact to learn more.  The link is </a:t>
            </a:r>
            <a:r>
              <a:rPr lang="en-US">
                <a:sym typeface="+mn-ea"/>
              </a:rPr>
              <a:t> ICANW.org </a:t>
            </a:r>
            <a:endParaRPr lang="en-US"/>
          </a:p>
          <a:p>
            <a:pPr fontAlgn="auto">
              <a:spcAft>
                <a:spcPts val="600"/>
              </a:spcAft>
            </a:pPr>
            <a:r>
              <a:rPr lang="en-US"/>
              <a:t>(Helen - go through the slides and add other organizations and links to them)</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287020" y="4114800"/>
            <a:ext cx="6343650" cy="4114800"/>
          </a:xfrm>
        </p:spPr>
        <p:txBody>
          <a:bodyPr/>
          <a:p>
            <a:r>
              <a:rPr lang="en-US">
                <a:sym typeface="+mn-ea"/>
              </a:rPr>
              <a:t>Many in the military are and were exposed to depleted uranium, as were civilians.  Sardegna and Fallujah are particular examples of use of depleted uranium that has produced many cancers and birth defects.  The health effects that occur in both those exposed and their children are devastating.</a:t>
            </a:r>
            <a:endParaRPr lang="en-US"/>
          </a:p>
          <a:p>
            <a:endParaRPr lang="en-US"/>
          </a:p>
          <a:p>
            <a:r>
              <a:rPr lang="en-US" b="1"/>
              <a:t>Risk of Meltdown, Explosions</a:t>
            </a:r>
            <a:r>
              <a:rPr lang="en-US"/>
              <a:t>: There have been at least 28 nuclear plant incidents and accidents, and 6 meltdowns, including Santa Susana Field Lab in 1959, Chernobyl in 1986 and Fukushima in 2011.</a:t>
            </a:r>
            <a:endParaRPr lang="en-US"/>
          </a:p>
          <a:p>
            <a:r>
              <a:rPr lang="en-US" b="1"/>
              <a:t>Two sides of the same coin</a:t>
            </a:r>
            <a:r>
              <a:rPr lang="en-US"/>
              <a:t>: Nuclear power and weapons share important processes - uranium mining, milling, and enrichment.  The 15,000 abandoned uranium mines in the US are causing cancer and  birth defects in mostly indigenous areas.    Radiation and chemicals used for manufacturing is harming health of nearby residents.  </a:t>
            </a:r>
            <a:endParaRPr lang="en-US"/>
          </a:p>
          <a:p>
            <a:r>
              <a:rPr lang="en-US" b="1"/>
              <a:t>Used to produce plutonium</a:t>
            </a:r>
            <a:r>
              <a:rPr lang="en-US"/>
              <a:t>: Plutonium doesn’t exist in nature - it is  extracted from “spent” nuclear fuel rods.  Until the 1970s, “clean, unlimited, cheap” nuclear power was only an excuse for reactors to produce plutonium for bombs.</a:t>
            </a:r>
            <a:endParaRPr lang="en-US"/>
          </a:p>
          <a:p>
            <a:r>
              <a:rPr lang="en-US"/>
              <a:t>Used for “depleted” uranium weapons: When uranium is enriched, the depleted uranium (DU) left over is used to coat bullets, missiles and armored tanks.  So much DU was used in Fallujah, Iraq, that from 2010-13 at least 14% of babies born had defects.  </a:t>
            </a:r>
            <a:endParaRPr lang="en-US"/>
          </a:p>
          <a:p>
            <a:r>
              <a:rPr lang="en-US" b="1"/>
              <a:t>No place for waste</a:t>
            </a:r>
            <a:r>
              <a:rPr lang="en-US"/>
              <a:t>: There’s no place for long-term storage of “spent” fuel rods and other high-level radioactive waste.</a:t>
            </a:r>
            <a:endParaRPr lang="en-US"/>
          </a:p>
          <a:p>
            <a:r>
              <a:rPr lang="en-US"/>
              <a:t>Not carbon-free: Tons of carbon is burned to build and decommission a nuclear power plant and for processing uranium into fuel.</a:t>
            </a:r>
            <a:endParaRPr lang="en-US"/>
          </a:p>
          <a:p>
            <a:r>
              <a:rPr lang="en-US" b="1"/>
              <a:t>Expensive</a:t>
            </a:r>
            <a:r>
              <a:rPr lang="en-US"/>
              <a:t>: Nuclear power is more expensive than other power sources, especially when considering the cost of decommissioning and the cleanup after meltdowns (paid for by taxpayers).</a:t>
            </a:r>
            <a:endParaRPr lang="en-US"/>
          </a:p>
          <a:p>
            <a:r>
              <a:rPr lang="en-US" b="1"/>
              <a:t>Keep the old</a:t>
            </a:r>
            <a:r>
              <a:rPr lang="en-US"/>
              <a:t>?    Concrete in old power plants is cracking from being exposed to radiation for so long. Many are the same design as the Fukushima Daiichi plants. Dangers of meltdown are increased by bigger storms and sea level rise. </a:t>
            </a:r>
            <a:endParaRPr lang="en-US"/>
          </a:p>
          <a:p>
            <a:r>
              <a:rPr lang="en-US" b="1"/>
              <a:t>Build new ones</a:t>
            </a:r>
            <a:r>
              <a:rPr lang="en-US"/>
              <a:t>?  They will be less prone to meltdown, but the other problems remain. For the time and expense involved, we could advance wind, solar and battery technology and learn how to use less power.</a:t>
            </a:r>
            <a:endParaRPr lang="en-US"/>
          </a:p>
          <a:p>
            <a:endParaRPr lang="en-US"/>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a:xfrm>
            <a:off x="685800" y="4181475"/>
            <a:ext cx="5486400" cy="4114800"/>
          </a:xfrm>
        </p:spPr>
        <p:txBody>
          <a:bodyPr/>
          <a:p>
            <a:r>
              <a:rPr lang="en-US"/>
              <a:t>This graphic only covers what the US government is responsible to remediate.</a:t>
            </a:r>
            <a:endParaRPr lang="en-US"/>
          </a:p>
          <a:p>
            <a:endParaRPr lang="en-US"/>
          </a:p>
          <a:p>
            <a:r>
              <a:rPr lang="en-US"/>
              <a:t>Nuclear waste is normally held onsite, and if done properly is the best option for now.  </a:t>
            </a:r>
            <a:endParaRPr lang="en-US"/>
          </a:p>
          <a:p>
            <a:r>
              <a:rPr lang="en-US"/>
              <a:t>WIPP and the Texas and New Mexico facilities represent potential problems because our highways, railways and waterways are not set up to handle a radioactive accident.</a:t>
            </a:r>
            <a:endParaRPr lang="en-US"/>
          </a:p>
          <a:p>
            <a:endParaRPr lang="en-US"/>
          </a:p>
          <a:p>
            <a:r>
              <a:rPr lang="en-US">
                <a:sym typeface="+mn-ea"/>
              </a:rPr>
              <a:t>Starting with uranium mining and milling, which has contaminated 15,000 sites in 15 western states, the entire nuclear chain uses fossil fuels and contaminates sites.  </a:t>
            </a:r>
            <a:endParaRPr lang="en-US"/>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Victims include the “hibakusha” atomic bomb survivors in Japan, those exosed to testing in the Marshall Islands and Nevada, those downwind of tests, atomic veterans, atomic cleanup veterans, and those near mining, milling and manufacturing sites.  </a:t>
            </a:r>
            <a:endParaRPr lang="en-US"/>
          </a:p>
          <a:p>
            <a:endParaRPr lang="en-US"/>
          </a:p>
          <a:p>
            <a:r>
              <a:rPr lang="en-US"/>
              <a:t>Not to mention Three Mile Island and Santa Suzanna field lab (where over 50 cases of childhood leukemia were caused by a meltdown)</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10"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11"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9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9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0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2DD102C-C615-EC4B-8361-30C92D39170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2DD102C-C615-EC4B-8361-30C92D39170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D102C-C615-EC4B-8361-30C92D39170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5" name="Shape 15"/>
        <p:cNvGrpSpPr/>
        <p:nvPr/>
      </p:nvGrpSpPr>
      <p:grpSpPr>
        <a:xfrm>
          <a:off x="0" y="0"/>
          <a:ext cx="0" cy="0"/>
          <a:chOff x="0" y="0"/>
          <a:chExt cx="0" cy="0"/>
        </a:xfrm>
      </p:grpSpPr>
      <p:sp>
        <p:nvSpPr>
          <p:cNvPr id="16" name="Google Shape;16;p3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7" name="Google Shape;17;p3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8" name="Google Shape;18;p3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9" name="Shape 19"/>
        <p:cNvGrpSpPr/>
        <p:nvPr/>
      </p:nvGrpSpPr>
      <p:grpSpPr>
        <a:xfrm>
          <a:off x="0" y="0"/>
          <a:ext cx="0" cy="0"/>
          <a:chOff x="0" y="0"/>
          <a:chExt cx="0" cy="0"/>
        </a:xfrm>
      </p:grpSpPr>
      <p:sp>
        <p:nvSpPr>
          <p:cNvPr id="20" name="Google Shape;20;p31"/>
          <p:cNvSpPr txBox="1"/>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1" name="Google Shape;21;p31"/>
          <p:cNvSpPr txBox="1"/>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ct val="64000"/>
              </a:spcBef>
              <a:spcAft>
                <a:spcPts val="0"/>
              </a:spcAft>
              <a:buClr>
                <a:schemeClr val="lt1"/>
              </a:buClr>
              <a:buSzPts val="3200"/>
              <a:buNone/>
              <a:defRPr>
                <a:solidFill>
                  <a:schemeClr val="lt1"/>
                </a:solidFill>
              </a:defRPr>
            </a:lvl1pPr>
            <a:lvl2pPr lvl="1" algn="ctr">
              <a:spcBef>
                <a:spcPct val="56000"/>
              </a:spcBef>
              <a:spcAft>
                <a:spcPts val="0"/>
              </a:spcAft>
              <a:buClr>
                <a:schemeClr val="lt1"/>
              </a:buClr>
              <a:buSzPts val="2800"/>
              <a:buNone/>
              <a:defRPr>
                <a:solidFill>
                  <a:schemeClr val="lt1"/>
                </a:solidFill>
              </a:defRPr>
            </a:lvl2pPr>
            <a:lvl3pPr lvl="2" algn="ctr">
              <a:spcBef>
                <a:spcPct val="48000"/>
              </a:spcBef>
              <a:spcAft>
                <a:spcPts val="0"/>
              </a:spcAft>
              <a:buClr>
                <a:schemeClr val="lt1"/>
              </a:buClr>
              <a:buSzPts val="2400"/>
              <a:buNone/>
              <a:defRPr>
                <a:solidFill>
                  <a:schemeClr val="lt1"/>
                </a:solidFill>
              </a:defRPr>
            </a:lvl3pPr>
            <a:lvl4pPr lvl="3" algn="ctr">
              <a:spcBef>
                <a:spcPct val="40000"/>
              </a:spcBef>
              <a:spcAft>
                <a:spcPts val="0"/>
              </a:spcAft>
              <a:buClr>
                <a:schemeClr val="lt1"/>
              </a:buClr>
              <a:buSzPts val="2000"/>
              <a:buNone/>
              <a:defRPr>
                <a:solidFill>
                  <a:schemeClr val="lt1"/>
                </a:solidFill>
              </a:defRPr>
            </a:lvl4pPr>
            <a:lvl5pPr lvl="4" algn="ctr">
              <a:spcBef>
                <a:spcPct val="40000"/>
              </a:spcBef>
              <a:spcAft>
                <a:spcPts val="0"/>
              </a:spcAft>
              <a:buClr>
                <a:schemeClr val="lt1"/>
              </a:buClr>
              <a:buSzPts val="2000"/>
              <a:buNone/>
              <a:defRPr>
                <a:solidFill>
                  <a:schemeClr val="lt1"/>
                </a:solidFill>
              </a:defRPr>
            </a:lvl5pPr>
            <a:lvl6pPr lvl="5" algn="ctr">
              <a:spcBef>
                <a:spcPct val="40000"/>
              </a:spcBef>
              <a:spcAft>
                <a:spcPts val="0"/>
              </a:spcAft>
              <a:buClr>
                <a:schemeClr val="lt1"/>
              </a:buClr>
              <a:buSzPts val="2000"/>
              <a:buNone/>
              <a:defRPr>
                <a:solidFill>
                  <a:schemeClr val="lt1"/>
                </a:solidFill>
              </a:defRPr>
            </a:lvl6pPr>
            <a:lvl7pPr lvl="6" algn="ctr">
              <a:spcBef>
                <a:spcPct val="40000"/>
              </a:spcBef>
              <a:spcAft>
                <a:spcPts val="0"/>
              </a:spcAft>
              <a:buClr>
                <a:schemeClr val="lt1"/>
              </a:buClr>
              <a:buSzPts val="2000"/>
              <a:buNone/>
              <a:defRPr>
                <a:solidFill>
                  <a:schemeClr val="lt1"/>
                </a:solidFill>
              </a:defRPr>
            </a:lvl7pPr>
            <a:lvl8pPr lvl="7" algn="ctr">
              <a:spcBef>
                <a:spcPct val="40000"/>
              </a:spcBef>
              <a:spcAft>
                <a:spcPts val="0"/>
              </a:spcAft>
              <a:buClr>
                <a:schemeClr val="lt1"/>
              </a:buClr>
              <a:buSzPts val="2000"/>
              <a:buNone/>
              <a:defRPr>
                <a:solidFill>
                  <a:schemeClr val="lt1"/>
                </a:solidFill>
              </a:defRPr>
            </a:lvl8pPr>
            <a:lvl9pPr lvl="8" algn="ctr">
              <a:spcBef>
                <a:spcPct val="40000"/>
              </a:spcBef>
              <a:spcAft>
                <a:spcPts val="0"/>
              </a:spcAft>
              <a:buClr>
                <a:schemeClr val="lt1"/>
              </a:buClr>
              <a:buSzPts val="2000"/>
              <a:buNone/>
              <a:defRPr>
                <a:solidFill>
                  <a:schemeClr val="lt1"/>
                </a:solidFill>
              </a:defRPr>
            </a:lvl9pPr>
          </a:lstStyle>
          <a:p/>
        </p:txBody>
      </p:sp>
      <p:sp>
        <p:nvSpPr>
          <p:cNvPr id="22" name="Google Shape;22;p31"/>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3" name="Google Shape;23;p31"/>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4" name="Google Shape;24;p31"/>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7" name="Google Shape;27;p32"/>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28" name="Google Shape;28;p32"/>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9" name="Google Shape;29;p32"/>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0" name="Google Shape;30;p32"/>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361157" y="2937933"/>
            <a:ext cx="3886200" cy="908050"/>
          </a:xfrm>
          <a:prstGeom prst="rect">
            <a:avLst/>
          </a:prstGeom>
          <a:noFill/>
          <a:ln>
            <a:noFill/>
          </a:ln>
        </p:spPr>
        <p:txBody>
          <a:bodyPr spcFirstLastPara="1" wrap="square" lIns="91425" tIns="45700" rIns="91425" bIns="45700" anchor="t" anchorCtr="0">
            <a:normAutofit/>
          </a:bodyPr>
          <a:lstStyle>
            <a:lvl1pPr lvl="0" algn="l">
              <a:spcBef>
                <a:spcPct val="0"/>
              </a:spcBef>
              <a:spcAft>
                <a:spcPts val="0"/>
              </a:spcAft>
              <a:buClr>
                <a:schemeClr val="lt1"/>
              </a:buClr>
              <a:buSzPts val="4000"/>
              <a:buFont typeface="Calibri" panose="020F0502020204030204"/>
              <a:buNone/>
              <a:defRPr sz="2000" b="1" cap="none"/>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3" name="Google Shape;33;p33"/>
          <p:cNvSpPr txBox="1"/>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228600" lvl="0" indent="-114300" algn="l">
              <a:spcBef>
                <a:spcPct val="40000"/>
              </a:spcBef>
              <a:spcAft>
                <a:spcPts val="0"/>
              </a:spcAft>
              <a:buClr>
                <a:schemeClr val="lt1"/>
              </a:buClr>
              <a:buSzPts val="2000"/>
              <a:buNone/>
              <a:defRPr sz="1000">
                <a:solidFill>
                  <a:schemeClr val="lt1"/>
                </a:solidFill>
              </a:defRPr>
            </a:lvl1pPr>
            <a:lvl2pPr marL="457200" lvl="1" indent="-114300" algn="l">
              <a:spcBef>
                <a:spcPct val="36000"/>
              </a:spcBef>
              <a:spcAft>
                <a:spcPts val="0"/>
              </a:spcAft>
              <a:buClr>
                <a:schemeClr val="lt1"/>
              </a:buClr>
              <a:buSzPts val="1800"/>
              <a:buNone/>
              <a:defRPr sz="900">
                <a:solidFill>
                  <a:schemeClr val="lt1"/>
                </a:solidFill>
              </a:defRPr>
            </a:lvl2pPr>
            <a:lvl3pPr marL="685800" lvl="2" indent="-114300" algn="l">
              <a:spcBef>
                <a:spcPct val="32000"/>
              </a:spcBef>
              <a:spcAft>
                <a:spcPts val="0"/>
              </a:spcAft>
              <a:buClr>
                <a:schemeClr val="lt1"/>
              </a:buClr>
              <a:buSzPts val="1600"/>
              <a:buNone/>
              <a:defRPr sz="800">
                <a:solidFill>
                  <a:schemeClr val="lt1"/>
                </a:solidFill>
              </a:defRPr>
            </a:lvl3pPr>
            <a:lvl4pPr marL="914400" lvl="3" indent="-114300" algn="l">
              <a:spcBef>
                <a:spcPct val="28000"/>
              </a:spcBef>
              <a:spcAft>
                <a:spcPts val="0"/>
              </a:spcAft>
              <a:buClr>
                <a:schemeClr val="lt1"/>
              </a:buClr>
              <a:buSzPts val="1400"/>
              <a:buNone/>
              <a:defRPr sz="700">
                <a:solidFill>
                  <a:schemeClr val="lt1"/>
                </a:solidFill>
              </a:defRPr>
            </a:lvl4pPr>
            <a:lvl5pPr marL="1143000" lvl="4" indent="-114300" algn="l">
              <a:spcBef>
                <a:spcPct val="28000"/>
              </a:spcBef>
              <a:spcAft>
                <a:spcPts val="0"/>
              </a:spcAft>
              <a:buClr>
                <a:schemeClr val="lt1"/>
              </a:buClr>
              <a:buSzPts val="1400"/>
              <a:buNone/>
              <a:defRPr sz="700">
                <a:solidFill>
                  <a:schemeClr val="lt1"/>
                </a:solidFill>
              </a:defRPr>
            </a:lvl5pPr>
            <a:lvl6pPr marL="1371600" lvl="5" indent="-114300" algn="l">
              <a:spcBef>
                <a:spcPct val="28000"/>
              </a:spcBef>
              <a:spcAft>
                <a:spcPts val="0"/>
              </a:spcAft>
              <a:buClr>
                <a:schemeClr val="lt1"/>
              </a:buClr>
              <a:buSzPts val="1400"/>
              <a:buNone/>
              <a:defRPr sz="700">
                <a:solidFill>
                  <a:schemeClr val="lt1"/>
                </a:solidFill>
              </a:defRPr>
            </a:lvl6pPr>
            <a:lvl7pPr marL="1600200" lvl="6" indent="-114300" algn="l">
              <a:spcBef>
                <a:spcPct val="28000"/>
              </a:spcBef>
              <a:spcAft>
                <a:spcPts val="0"/>
              </a:spcAft>
              <a:buClr>
                <a:schemeClr val="lt1"/>
              </a:buClr>
              <a:buSzPts val="1400"/>
              <a:buNone/>
              <a:defRPr sz="700">
                <a:solidFill>
                  <a:schemeClr val="lt1"/>
                </a:solidFill>
              </a:defRPr>
            </a:lvl7pPr>
            <a:lvl8pPr marL="1828800" lvl="7" indent="-114300" algn="l">
              <a:spcBef>
                <a:spcPct val="28000"/>
              </a:spcBef>
              <a:spcAft>
                <a:spcPts val="0"/>
              </a:spcAft>
              <a:buClr>
                <a:schemeClr val="lt1"/>
              </a:buClr>
              <a:buSzPts val="1400"/>
              <a:buNone/>
              <a:defRPr sz="700">
                <a:solidFill>
                  <a:schemeClr val="lt1"/>
                </a:solidFill>
              </a:defRPr>
            </a:lvl8pPr>
            <a:lvl9pPr marL="2057400" lvl="8" indent="-114300" algn="l">
              <a:spcBef>
                <a:spcPct val="28000"/>
              </a:spcBef>
              <a:spcAft>
                <a:spcPts val="0"/>
              </a:spcAft>
              <a:buClr>
                <a:schemeClr val="lt1"/>
              </a:buClr>
              <a:buSzPts val="1400"/>
              <a:buNone/>
              <a:defRPr sz="700">
                <a:solidFill>
                  <a:schemeClr val="lt1"/>
                </a:solidFill>
              </a:defRPr>
            </a:lvl9pPr>
          </a:lstStyle>
          <a:p/>
        </p:txBody>
      </p:sp>
      <p:sp>
        <p:nvSpPr>
          <p:cNvPr id="34" name="Google Shape;34;p33"/>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5" name="Google Shape;35;p33"/>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6" name="Google Shape;36;p33"/>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9" name="Google Shape;39;p34"/>
          <p:cNvSpPr txBox="1"/>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0" name="Google Shape;40;p34"/>
          <p:cNvSpPr txBox="1"/>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1" name="Google Shape;41;p34"/>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2" name="Google Shape;42;p34"/>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3" name="Google Shape;43;p34"/>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4400"/>
              <a:buFont typeface="Calibri" panose="020F0502020204030204"/>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46" name="Google Shape;46;p35"/>
          <p:cNvSpPr txBox="1"/>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7" name="Google Shape;47;p35"/>
          <p:cNvSpPr txBox="1"/>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48" name="Google Shape;48;p35"/>
          <p:cNvSpPr txBox="1"/>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9" name="Google Shape;49;p35"/>
          <p:cNvSpPr txBox="1"/>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50" name="Google Shape;50;p35"/>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1" name="Google Shape;51;p35"/>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2" name="Google Shape;52;p35"/>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55" name="Google Shape;55;p36"/>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6" name="Google Shape;56;p36"/>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7" name="Google Shape;57;p36"/>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0" name="Google Shape;60;p37"/>
          <p:cNvSpPr txBox="1"/>
          <p:nvPr>
            <p:ph type="body" idx="1"/>
          </p:nvPr>
        </p:nvSpPr>
        <p:spPr>
          <a:xfrm>
            <a:off x="1787525" y="182033"/>
            <a:ext cx="2555875" cy="3902075"/>
          </a:xfrm>
          <a:prstGeom prst="rect">
            <a:avLst/>
          </a:prstGeom>
          <a:noFill/>
          <a:ln>
            <a:noFill/>
          </a:ln>
        </p:spPr>
        <p:txBody>
          <a:bodyPr spcFirstLastPara="1" wrap="square" lIns="91425" tIns="45700" rIns="91425" bIns="45700" anchor="t" anchorCtr="0">
            <a:normAutofit/>
          </a:bodyPr>
          <a:lstStyle>
            <a:lvl1pPr marL="228600" lvl="0" indent="-215900" algn="l">
              <a:spcBef>
                <a:spcPct val="64000"/>
              </a:spcBef>
              <a:spcAft>
                <a:spcPts val="0"/>
              </a:spcAft>
              <a:buClr>
                <a:schemeClr val="lt1"/>
              </a:buClr>
              <a:buSzPts val="3200"/>
              <a:buChar char="•"/>
              <a:defRPr sz="1600"/>
            </a:lvl1pPr>
            <a:lvl2pPr marL="457200" lvl="1" indent="-203200" algn="l">
              <a:spcBef>
                <a:spcPct val="56000"/>
              </a:spcBef>
              <a:spcAft>
                <a:spcPts val="0"/>
              </a:spcAft>
              <a:buClr>
                <a:schemeClr val="lt1"/>
              </a:buClr>
              <a:buSzPts val="2800"/>
              <a:buChar char="–"/>
              <a:defRPr sz="1400"/>
            </a:lvl2pPr>
            <a:lvl3pPr marL="685800" lvl="2" indent="-190500" algn="l">
              <a:spcBef>
                <a:spcPct val="48000"/>
              </a:spcBef>
              <a:spcAft>
                <a:spcPts val="0"/>
              </a:spcAft>
              <a:buClr>
                <a:schemeClr val="lt1"/>
              </a:buClr>
              <a:buSzPts val="2400"/>
              <a:buChar char="•"/>
              <a:defRPr sz="1200"/>
            </a:lvl3pPr>
            <a:lvl4pPr marL="914400" lvl="3" indent="-177800" algn="l">
              <a:spcBef>
                <a:spcPct val="40000"/>
              </a:spcBef>
              <a:spcAft>
                <a:spcPts val="0"/>
              </a:spcAft>
              <a:buClr>
                <a:schemeClr val="lt1"/>
              </a:buClr>
              <a:buSzPts val="2000"/>
              <a:buChar char="–"/>
              <a:defRPr sz="1000"/>
            </a:lvl4pPr>
            <a:lvl5pPr marL="1143000" lvl="4" indent="-177800" algn="l">
              <a:spcBef>
                <a:spcPct val="40000"/>
              </a:spcBef>
              <a:spcAft>
                <a:spcPts val="0"/>
              </a:spcAft>
              <a:buClr>
                <a:schemeClr val="lt1"/>
              </a:buClr>
              <a:buSzPts val="2000"/>
              <a:buChar char="»"/>
              <a:defRPr sz="1000"/>
            </a:lvl5pPr>
            <a:lvl6pPr marL="1371600" lvl="5" indent="-177800" algn="l">
              <a:spcBef>
                <a:spcPct val="40000"/>
              </a:spcBef>
              <a:spcAft>
                <a:spcPts val="0"/>
              </a:spcAft>
              <a:buClr>
                <a:schemeClr val="lt1"/>
              </a:buClr>
              <a:buSzPts val="2000"/>
              <a:buChar char="•"/>
              <a:defRPr sz="1000"/>
            </a:lvl6pPr>
            <a:lvl7pPr marL="1600200" lvl="6" indent="-177800" algn="l">
              <a:spcBef>
                <a:spcPct val="40000"/>
              </a:spcBef>
              <a:spcAft>
                <a:spcPts val="0"/>
              </a:spcAft>
              <a:buClr>
                <a:schemeClr val="lt1"/>
              </a:buClr>
              <a:buSzPts val="2000"/>
              <a:buChar char="•"/>
              <a:defRPr sz="1000"/>
            </a:lvl7pPr>
            <a:lvl8pPr marL="1828800" lvl="7" indent="-177800" algn="l">
              <a:spcBef>
                <a:spcPct val="40000"/>
              </a:spcBef>
              <a:spcAft>
                <a:spcPts val="0"/>
              </a:spcAft>
              <a:buClr>
                <a:schemeClr val="lt1"/>
              </a:buClr>
              <a:buSzPts val="2000"/>
              <a:buChar char="•"/>
              <a:defRPr sz="1000"/>
            </a:lvl8pPr>
            <a:lvl9pPr marL="2057400" lvl="8" indent="-177800" algn="l">
              <a:spcBef>
                <a:spcPct val="40000"/>
              </a:spcBef>
              <a:spcAft>
                <a:spcPts val="0"/>
              </a:spcAft>
              <a:buClr>
                <a:schemeClr val="lt1"/>
              </a:buClr>
              <a:buSzPts val="2000"/>
              <a:buChar char="•"/>
              <a:defRPr sz="1000"/>
            </a:lvl9pPr>
          </a:lstStyle>
          <a:p/>
        </p:txBody>
      </p:sp>
      <p:sp>
        <p:nvSpPr>
          <p:cNvPr id="61" name="Google Shape;61;p37"/>
          <p:cNvSpPr txBox="1"/>
          <p:nvPr>
            <p:ph type="body" idx="2"/>
          </p:nvPr>
        </p:nvSpPr>
        <p:spPr>
          <a:xfrm>
            <a:off x="228600" y="956733"/>
            <a:ext cx="1504157" cy="31273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2" name="Google Shape;62;p37"/>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3" name="Google Shape;63;p37"/>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4" name="Google Shape;64;p37"/>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7" name="Google Shape;67;p38"/>
          <p:cNvSpPr/>
          <p:nvPr>
            <p:ph type="pic" idx="2"/>
          </p:nvPr>
        </p:nvSpPr>
        <p:spPr>
          <a:xfrm>
            <a:off x="896144" y="408517"/>
            <a:ext cx="2743200" cy="2743200"/>
          </a:xfrm>
          <a:prstGeom prst="rect">
            <a:avLst/>
          </a:prstGeom>
          <a:noFill/>
          <a:ln>
            <a:noFill/>
          </a:ln>
        </p:spPr>
        <p:txBody>
          <a:bodyPr spcFirstLastPara="1" wrap="square" lIns="91425" tIns="45700" rIns="91425" bIns="45700" anchor="t" anchorCtr="0">
            <a:normAutofit/>
          </a:bodyPr>
          <a:lstStyle>
            <a:lvl1pPr marR="0" lvl="0" algn="l" rtl="0">
              <a:spcBef>
                <a:spcPct val="64000"/>
              </a:spcBef>
              <a:spcAft>
                <a:spcPts val="0"/>
              </a:spcAft>
              <a:buClr>
                <a:schemeClr val="lt1"/>
              </a:buClr>
              <a:buSzPts val="3200"/>
              <a:buFont typeface="Arial" panose="020B0604020202020204"/>
              <a:buNone/>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56000"/>
              </a:spcBef>
              <a:spcAft>
                <a:spcPts val="0"/>
              </a:spcAft>
              <a:buClr>
                <a:schemeClr val="lt1"/>
              </a:buClr>
              <a:buSzPts val="2800"/>
              <a:buFont typeface="Arial" panose="020B0604020202020204"/>
              <a:buNone/>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48000"/>
              </a:spcBef>
              <a:spcAft>
                <a:spcPts val="0"/>
              </a:spcAft>
              <a:buClr>
                <a:schemeClr val="lt1"/>
              </a:buClr>
              <a:buSzPts val="2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68" name="Google Shape;68;p38"/>
          <p:cNvSpPr txBox="1"/>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9" name="Google Shape;69;p38"/>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0" name="Google Shape;70;p38"/>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1" name="Google Shape;71;p38"/>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74" name="Google Shape;74;p39"/>
          <p:cNvSpPr txBox="1"/>
          <p:nvPr>
            <p:ph type="body" idx="1"/>
          </p:nvPr>
        </p:nvSpPr>
        <p:spPr>
          <a:xfrm rot="5400000">
            <a:off x="1154509" y="-167746"/>
            <a:ext cx="2262982" cy="54864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75" name="Google Shape;75;p3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6" name="Google Shape;76;p3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7" name="Google Shape;77;p3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2366169" y="1447800"/>
            <a:ext cx="2925763" cy="13716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80" name="Google Shape;80;p40"/>
          <p:cNvSpPr txBox="1"/>
          <p:nvPr>
            <p:ph type="body" idx="1"/>
          </p:nvPr>
        </p:nvSpPr>
        <p:spPr>
          <a:xfrm rot="5400000">
            <a:off x="270669" y="127001"/>
            <a:ext cx="2925763" cy="40132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81" name="Google Shape;81;p4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2" name="Google Shape;82;p4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3" name="Google Shape;83;p4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DD102C-C615-EC4B-8361-30C92D391703}"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72128-9C79-A541-8A0B-2F2BDC8B41B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9" name="Shape 9"/>
        <p:cNvGrpSpPr/>
        <p:nvPr/>
      </p:nvGrpSpPr>
      <p:grpSpPr>
        <a:xfrm>
          <a:off x="0" y="0"/>
          <a:ext cx="0" cy="0"/>
          <a:chOff x="0" y="0"/>
          <a:chExt cx="0" cy="0"/>
        </a:xfrm>
      </p:grpSpPr>
      <p:sp>
        <p:nvSpPr>
          <p:cNvPr id="10" name="Google Shape;10;p2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ct val="0"/>
              </a:spcBef>
              <a:spcAft>
                <a:spcPts val="0"/>
              </a:spcAft>
              <a:buClr>
                <a:schemeClr val="lt1"/>
              </a:buClr>
              <a:buSzPts val="4400"/>
              <a:buFont typeface="Calibri" panose="020F0502020204030204"/>
              <a:buNone/>
              <a:defRPr sz="2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lvl="1">
              <a:spcBef>
                <a:spcPct val="0"/>
              </a:spcBef>
              <a:spcAft>
                <a:spcPts val="0"/>
              </a:spcAft>
              <a:buSzPts val="1400"/>
              <a:buNone/>
              <a:defRPr sz="900"/>
            </a:lvl2pPr>
            <a:lvl3pPr lvl="2">
              <a:spcBef>
                <a:spcPct val="0"/>
              </a:spcBef>
              <a:spcAft>
                <a:spcPts val="0"/>
              </a:spcAft>
              <a:buSzPts val="1400"/>
              <a:buNone/>
              <a:defRPr sz="900"/>
            </a:lvl3pPr>
            <a:lvl4pPr lvl="3">
              <a:spcBef>
                <a:spcPct val="0"/>
              </a:spcBef>
              <a:spcAft>
                <a:spcPts val="0"/>
              </a:spcAft>
              <a:buSzPts val="1400"/>
              <a:buNone/>
              <a:defRPr sz="900"/>
            </a:lvl4pPr>
            <a:lvl5pPr lvl="4">
              <a:spcBef>
                <a:spcPct val="0"/>
              </a:spcBef>
              <a:spcAft>
                <a:spcPts val="0"/>
              </a:spcAft>
              <a:buSzPts val="1400"/>
              <a:buNone/>
              <a:defRPr sz="900"/>
            </a:lvl5pPr>
            <a:lvl6pPr lvl="5">
              <a:spcBef>
                <a:spcPct val="0"/>
              </a:spcBef>
              <a:spcAft>
                <a:spcPts val="0"/>
              </a:spcAft>
              <a:buSzPts val="1400"/>
              <a:buNone/>
              <a:defRPr sz="900"/>
            </a:lvl6pPr>
            <a:lvl7pPr lvl="6">
              <a:spcBef>
                <a:spcPct val="0"/>
              </a:spcBef>
              <a:spcAft>
                <a:spcPts val="0"/>
              </a:spcAft>
              <a:buSzPts val="1400"/>
              <a:buNone/>
              <a:defRPr sz="900"/>
            </a:lvl7pPr>
            <a:lvl8pPr lvl="7">
              <a:spcBef>
                <a:spcPct val="0"/>
              </a:spcBef>
              <a:spcAft>
                <a:spcPts val="0"/>
              </a:spcAft>
              <a:buSzPts val="1400"/>
              <a:buNone/>
              <a:defRPr sz="900"/>
            </a:lvl8pPr>
            <a:lvl9pPr lvl="8">
              <a:spcBef>
                <a:spcPct val="0"/>
              </a:spcBef>
              <a:spcAft>
                <a:spcPts val="0"/>
              </a:spcAft>
              <a:buSzPts val="1400"/>
              <a:buNone/>
              <a:defRPr sz="900"/>
            </a:lvl9pPr>
          </a:lstStyle>
          <a:p/>
        </p:txBody>
      </p:sp>
      <p:sp>
        <p:nvSpPr>
          <p:cNvPr id="11" name="Google Shape;11;p29"/>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marR="0" lvl="0" indent="-215900" algn="l" rtl="0">
              <a:spcBef>
                <a:spcPct val="64000"/>
              </a:spcBef>
              <a:spcAft>
                <a:spcPts val="0"/>
              </a:spcAft>
              <a:buClr>
                <a:schemeClr val="lt1"/>
              </a:buClr>
              <a:buSzPts val="3200"/>
              <a:buFont typeface="Arial" panose="020B0604020202020204"/>
              <a:buChar char="•"/>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457200" marR="0" lvl="1" indent="-203200" algn="l" rtl="0">
              <a:spcBef>
                <a:spcPct val="56000"/>
              </a:spcBef>
              <a:spcAft>
                <a:spcPts val="0"/>
              </a:spcAft>
              <a:buClr>
                <a:schemeClr val="lt1"/>
              </a:buClr>
              <a:buSzPts val="2800"/>
              <a:buFont typeface="Arial" panose="020B0604020202020204"/>
              <a:buChar char="–"/>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685800" marR="0" lvl="2" indent="-190500" algn="l" rtl="0">
              <a:spcBef>
                <a:spcPct val="48000"/>
              </a:spcBef>
              <a:spcAft>
                <a:spcPts val="0"/>
              </a:spcAft>
              <a:buClr>
                <a:schemeClr val="lt1"/>
              </a:buClr>
              <a:buSzPts val="24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914400" marR="0" lvl="3"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1143000" marR="0" lvl="4"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1371600" marR="0" lvl="5"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1600200" marR="0" lvl="6"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1828800" marR="0" lvl="7"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2057400" marR="0" lvl="8"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2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2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2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jpeg"/><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8.jpeg"/><Relationship Id="rId1"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hyperlink" Target="https://cities.icanw.org/" TargetMode="External"/><Relationship Id="rId3" Type="http://schemas.openxmlformats.org/officeDocument/2006/relationships/hyperlink" Target="https://pledge.icanw.org/" TargetMode="External"/><Relationship Id="rId2" Type="http://schemas.openxmlformats.org/officeDocument/2006/relationships/hyperlink" Target="nuclearban.us" TargetMode="External"/><Relationship Id="rId1" Type="http://schemas.openxmlformats.org/officeDocument/2006/relationships/hyperlink" Target="http://www.tinyurl.com/VFP-NP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6.xml"/><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59.jpeg"/><Relationship Id="rId1" Type="http://schemas.openxmlformats.org/officeDocument/2006/relationships/image" Target="../media/image5.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emf"/></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63.png"/><Relationship Id="rId1"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5.png"/><Relationship Id="rId1"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xml"/><Relationship Id="rId2" Type="http://schemas.openxmlformats.org/officeDocument/2006/relationships/image" Target="../media/image69.jpeg"/><Relationship Id="rId1" Type="http://schemas.openxmlformats.org/officeDocument/2006/relationships/image" Target="../media/image68.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xml"/><Relationship Id="rId2" Type="http://schemas.openxmlformats.org/officeDocument/2006/relationships/image" Target="../media/image63.png"/><Relationship Id="rId1"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73.jpeg"/><Relationship Id="rId1"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76.jpeg"/><Relationship Id="rId1"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openxmlformats.org/officeDocument/2006/relationships/image" Target="../media/image78.jpeg"/><Relationship Id="rId1" Type="http://schemas.openxmlformats.org/officeDocument/2006/relationships/image" Target="../media/image77.GI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8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2213"/>
          <p:cNvPicPr>
            <a:picLocks noChangeAspect="1"/>
          </p:cNvPicPr>
          <p:nvPr/>
        </p:nvPicPr>
        <p:blipFill>
          <a:blip r:embed="rId1"/>
          <a:stretch>
            <a:fillRect/>
          </a:stretch>
        </p:blipFill>
        <p:spPr>
          <a:xfrm>
            <a:off x="635" y="0"/>
            <a:ext cx="9143365" cy="6858000"/>
          </a:xfrm>
          <a:prstGeom prst="rect">
            <a:avLst/>
          </a:prstGeom>
        </p:spPr>
      </p:pic>
      <p:sp>
        <p:nvSpPr>
          <p:cNvPr id="5" name="TextBox 4"/>
          <p:cNvSpPr txBox="1"/>
          <p:nvPr/>
        </p:nvSpPr>
        <p:spPr>
          <a:xfrm>
            <a:off x="0" y="0"/>
            <a:ext cx="3274695" cy="1891665"/>
          </a:xfrm>
          <a:prstGeom prst="rect">
            <a:avLst/>
          </a:prstGeom>
          <a:solidFill>
            <a:srgbClr val="5279BA"/>
          </a:solidFill>
        </p:spPr>
        <p:txBody>
          <a:bodyPr wrap="square" rtlCol="0">
            <a:spAutoFit/>
          </a:bodyPr>
          <a:p>
            <a:pPr algn="ctr"/>
            <a:r>
              <a:rPr lang="en-US" i="1" dirty="0" smtClean="0"/>
              <a:t>The Golden Rule:</a:t>
            </a:r>
            <a:br>
              <a:rPr lang="en-US" i="1" dirty="0" smtClean="0"/>
            </a:br>
            <a:r>
              <a:rPr lang="en-US" i="1" dirty="0" smtClean="0"/>
              <a:t>Do Unto Others as you would have others do unto you</a:t>
            </a:r>
            <a:endParaRPr lang="en-US" i="1" dirty="0" smtClean="0"/>
          </a:p>
          <a:p>
            <a:pPr algn="ctr"/>
            <a:endParaRPr lang="en-US" sz="2100" b="1" i="1" dirty="0" smtClean="0">
              <a:solidFill>
                <a:schemeClr val="bg1"/>
              </a:solidFill>
            </a:endParaRPr>
          </a:p>
          <a:p>
            <a:pPr algn="ctr"/>
            <a:r>
              <a:rPr lang="en-US" sz="2100" b="1" i="1" dirty="0" smtClean="0">
                <a:solidFill>
                  <a:schemeClr val="bg1"/>
                </a:solidFill>
              </a:rPr>
              <a:t>Golden Rule Sails Again for a Nuclear Free Future!</a:t>
            </a:r>
            <a:endParaRPr lang="en-US" sz="2100" b="1" i="1" dirty="0" smtClean="0">
              <a:solidFill>
                <a:schemeClr val="bg1"/>
              </a:solidFill>
            </a:endParaRPr>
          </a:p>
        </p:txBody>
      </p:sp>
      <p:sp>
        <p:nvSpPr>
          <p:cNvPr id="4" name="TextBox 3"/>
          <p:cNvSpPr txBox="1"/>
          <p:nvPr/>
        </p:nvSpPr>
        <p:spPr>
          <a:xfrm>
            <a:off x="5869305" y="159"/>
            <a:ext cx="3274695" cy="2168525"/>
          </a:xfrm>
          <a:prstGeom prst="rect">
            <a:avLst/>
          </a:prstGeom>
          <a:solidFill>
            <a:srgbClr val="5279BA"/>
          </a:solidFill>
        </p:spPr>
        <p:txBody>
          <a:bodyPr wrap="square" rtlCol="0">
            <a:spAutoFit/>
          </a:bodyPr>
          <a:p>
            <a:pPr algn="l"/>
            <a:r>
              <a:rPr lang="en-US" sz="1350" b="1" dirty="0" smtClean="0"/>
              <a:t>Veterans For Peace </a:t>
            </a:r>
            <a:endParaRPr lang="en-US" sz="1350" b="1" dirty="0" smtClean="0"/>
          </a:p>
          <a:p>
            <a:pPr algn="l"/>
            <a:r>
              <a:rPr lang="en-US" sz="1350" b="1" dirty="0" smtClean="0"/>
              <a:t>Golden Rule Project</a:t>
            </a:r>
            <a:endParaRPr lang="en-US" sz="1350" b="1" dirty="0" smtClean="0">
              <a:solidFill>
                <a:schemeClr val="bg1"/>
              </a:solidFill>
            </a:endParaRPr>
          </a:p>
          <a:p>
            <a:pPr algn="l"/>
            <a:r>
              <a:rPr lang="en-US" sz="1350" dirty="0" smtClean="0">
                <a:solidFill>
                  <a:schemeClr val="bg1"/>
                </a:solidFill>
              </a:rPr>
              <a:t>www.vfpgoldenruleproject.org</a:t>
            </a:r>
            <a:endParaRPr lang="en-US" sz="1350" dirty="0" smtClean="0">
              <a:solidFill>
                <a:schemeClr val="bg1"/>
              </a:solidFill>
            </a:endParaRPr>
          </a:p>
          <a:p>
            <a:pPr algn="l"/>
            <a:endParaRPr lang="en-US" sz="1350" dirty="0" smtClean="0">
              <a:solidFill>
                <a:schemeClr val="bg1"/>
              </a:solidFill>
            </a:endParaRPr>
          </a:p>
          <a:p>
            <a:pPr algn="l"/>
            <a:r>
              <a:rPr lang="en-US" sz="1350" dirty="0" smtClean="0">
                <a:solidFill>
                  <a:schemeClr val="bg1"/>
                </a:solidFill>
              </a:rPr>
              <a:t>vfpgoldenruleproject@gmail.com</a:t>
            </a:r>
            <a:endParaRPr lang="en-US" sz="1350" dirty="0" smtClean="0">
              <a:solidFill>
                <a:schemeClr val="bg1"/>
              </a:solidFill>
            </a:endParaRPr>
          </a:p>
          <a:p>
            <a:pPr algn="l"/>
            <a:r>
              <a:rPr lang="en-US" sz="1350" dirty="0" smtClean="0"/>
              <a:t>(206) 992-6364</a:t>
            </a:r>
            <a:endParaRPr lang="en-US" sz="1350" dirty="0" smtClean="0"/>
          </a:p>
          <a:p>
            <a:pPr algn="l"/>
            <a:endParaRPr lang="en-US" sz="1350" dirty="0" smtClean="0"/>
          </a:p>
          <a:p>
            <a:pPr algn="l"/>
            <a:r>
              <a:rPr lang="nn-NO" sz="1350" dirty="0" smtClean="0"/>
              <a:t>VFP Golden Rule Project</a:t>
            </a:r>
            <a:endParaRPr lang="nn-NO" sz="1350" dirty="0" smtClean="0"/>
          </a:p>
          <a:p>
            <a:pPr algn="l"/>
            <a:r>
              <a:rPr lang="nn-NO" sz="1350" dirty="0" smtClean="0"/>
              <a:t>P.O. Box 87</a:t>
            </a:r>
            <a:br>
              <a:rPr lang="nn-NO" sz="1350" dirty="0" smtClean="0"/>
            </a:br>
            <a:r>
              <a:rPr lang="nn-NO" sz="1350" dirty="0" smtClean="0"/>
              <a:t>Samoa, CA 95564</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476885" y="488315"/>
            <a:ext cx="8190230" cy="570103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r>
              <a:rPr lang="en-US" dirty="0" smtClean="0"/>
              <a:t>Anti-Nuclear Protests in Honolulu</a:t>
            </a:r>
            <a:endParaRPr lang="en-US" dirty="0"/>
          </a:p>
        </p:txBody>
      </p:sp>
      <p:pic>
        <p:nvPicPr>
          <p:cNvPr id="14" name="Picture 13" descr="golden_rule_sign_carrying_Jun_1958.jpg"/>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533400" y="1066800"/>
            <a:ext cx="8191992" cy="55359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4335" y="1139190"/>
            <a:ext cx="3008630" cy="1147445"/>
          </a:xfrm>
        </p:spPr>
        <p:txBody>
          <a:bodyPr>
            <a:normAutofit/>
          </a:bodyPr>
          <a:lstStyle/>
          <a:p>
            <a:r>
              <a:rPr lang="en-US" dirty="0"/>
              <a:t>The Phoenix of Hiroshima </a:t>
            </a:r>
            <a:endParaRPr lang="en-US" dirty="0"/>
          </a:p>
        </p:txBody>
      </p:sp>
      <p:sp>
        <p:nvSpPr>
          <p:cNvPr id="6" name="Text Placeholder 5"/>
          <p:cNvSpPr>
            <a:spLocks noGrp="1"/>
          </p:cNvSpPr>
          <p:nvPr>
            <p:ph type="body" sz="half" idx="2"/>
          </p:nvPr>
        </p:nvSpPr>
        <p:spPr>
          <a:xfrm>
            <a:off x="550545" y="3594735"/>
            <a:ext cx="3008630" cy="902335"/>
          </a:xfrm>
        </p:spPr>
        <p:txBody>
          <a:bodyPr>
            <a:normAutofit fontScale="25000"/>
          </a:bodyPr>
          <a:lstStyle/>
          <a:p>
            <a:endParaRPr lang="en-US" dirty="0" smtClean="0"/>
          </a:p>
          <a:p>
            <a:r>
              <a:rPr lang="en-US" sz="4800" dirty="0" err="1" smtClean="0"/>
              <a:t>Miichi</a:t>
            </a:r>
            <a:r>
              <a:rPr lang="en-US" sz="4800" dirty="0" smtClean="0"/>
              <a:t> </a:t>
            </a:r>
            <a:r>
              <a:rPr lang="en-US" sz="4800" dirty="0"/>
              <a:t>(Nick) </a:t>
            </a:r>
            <a:r>
              <a:rPr lang="en-US" sz="4800" dirty="0" err="1"/>
              <a:t>Mikami</a:t>
            </a:r>
            <a:r>
              <a:rPr lang="en-US" sz="4800" dirty="0"/>
              <a:t>, Dr.  Earle Reynolds, Jessica Reynolds, Barbara Reynolds, Ted Reynolds</a:t>
            </a:r>
            <a:endParaRPr lang="en-US" sz="4800" dirty="0"/>
          </a:p>
        </p:txBody>
      </p:sp>
      <p:pic>
        <p:nvPicPr>
          <p:cNvPr id="7" name="Content Placeholder 6"/>
          <p:cNvPicPr>
            <a:picLocks noGrp="1"/>
          </p:cNvPicPr>
          <p:nvPr>
            <p:ph idx="1"/>
          </p:nvPr>
        </p:nvPicPr>
        <p:blipFill>
          <a:blip r:embed="rId1" cstate="screen">
            <a:extLst>
              <a:ext uri="{28A0092B-C50C-407E-A947-70E740481C1C}">
                <a14:useLocalDpi xmlns:a14="http://schemas.microsoft.com/office/drawing/2010/main" val="0"/>
              </a:ext>
            </a:extLst>
          </a:blip>
          <a:srcRect t="7061" b="7061"/>
          <a:stretch>
            <a:fillRect/>
          </a:stretch>
        </p:blipFill>
        <p:spPr bwMode="auto">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0" y="533400"/>
            <a:ext cx="9166602" cy="54864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VFP Golden Rule Project Mission</a:t>
            </a:r>
            <a:endParaRPr lang="en-US"/>
          </a:p>
        </p:txBody>
      </p:sp>
      <p:sp>
        <p:nvSpPr>
          <p:cNvPr id="3" name="Content Placeholder 2"/>
          <p:cNvSpPr>
            <a:spLocks noGrp="1"/>
          </p:cNvSpPr>
          <p:nvPr>
            <p:ph idx="1"/>
          </p:nvPr>
        </p:nvSpPr>
        <p:spPr>
          <a:xfrm>
            <a:off x="0" y="1383665"/>
            <a:ext cx="9143365" cy="4793615"/>
          </a:xfrm>
        </p:spPr>
        <p:txBody>
          <a:bodyPr/>
          <a:p>
            <a:pPr marL="0" indent="0" algn="ctr">
              <a:buNone/>
            </a:pPr>
            <a:r>
              <a:rPr lang="en-US"/>
              <a:t>The original nuclear protest boat, the </a:t>
            </a:r>
            <a:r>
              <a:rPr lang="en-US" i="1"/>
              <a:t>Golden Rule</a:t>
            </a:r>
            <a:r>
              <a:rPr lang="en-US"/>
              <a:t>, sails again </a:t>
            </a:r>
            <a:endParaRPr lang="en-US"/>
          </a:p>
          <a:p>
            <a:pPr algn="l"/>
            <a:r>
              <a:rPr lang="en-US"/>
              <a:t>to promote a nuclear free future</a:t>
            </a:r>
            <a:endParaRPr lang="en-US"/>
          </a:p>
          <a:p>
            <a:pPr algn="l"/>
            <a:r>
              <a:rPr lang="en-US"/>
              <a:t>to educate about the dangers of radiation to humanity and the environment, and </a:t>
            </a:r>
            <a:endParaRPr lang="en-US"/>
          </a:p>
          <a:p>
            <a:pPr algn="l"/>
            <a:r>
              <a:rPr lang="en-US"/>
              <a:t>to support peaceful alternatives to war. </a:t>
            </a:r>
            <a:endParaRPr lang="en-US"/>
          </a:p>
          <a:p>
            <a:pPr marL="0" indent="0" algn="ctr">
              <a:buNone/>
            </a:pPr>
            <a:endParaRPr lang="en-US"/>
          </a:p>
          <a:p>
            <a:pPr marL="0" indent="0" algn="ctr">
              <a:buNone/>
            </a:pPr>
            <a:endParaRPr lang="en-US"/>
          </a:p>
          <a:p>
            <a:pPr marL="0" indent="0" algn="ctr">
              <a:buNone/>
            </a:pPr>
            <a:r>
              <a:rPr lang="en-US" sz="2400" i="1">
                <a:solidFill>
                  <a:srgbClr val="002060"/>
                </a:solidFill>
                <a:latin typeface="Arial Black" panose="020B0A04020102020204" charset="0"/>
                <a:cs typeface="Arial Black" panose="020B0A04020102020204" charset="0"/>
              </a:rPr>
              <a:t>We Sail for a Nuclear-Free World and a Peaceful, Sustainable Future!</a:t>
            </a:r>
            <a:endParaRPr lang="en-US" sz="2400" i="1">
              <a:solidFill>
                <a:srgbClr val="002060"/>
              </a:solidFill>
              <a:latin typeface="Arial Black" panose="020B0A04020102020204" charset="0"/>
              <a:cs typeface="Arial Black" panose="020B0A0402010202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Launch! June 20, 2015</a:t>
            </a:r>
            <a:endParaRPr lang="en-US" dirty="0"/>
          </a:p>
        </p:txBody>
      </p:sp>
      <p:pic>
        <p:nvPicPr>
          <p:cNvPr id="4" name="Content Placeholder 3" descr="Skip launch of gr 6-20-15 012.JPG"/>
          <p:cNvPicPr>
            <a:picLocks noGrp="1" noChangeAspect="1"/>
          </p:cNvPicPr>
          <p:nvPr>
            <p:ph idx="1"/>
          </p:nvPr>
        </p:nvPicPr>
        <p:blipFill>
          <a:blip r:embed="rId1" cstate="screen"/>
          <a:srcRect/>
          <a:stretch>
            <a:fillRect/>
          </a:stretch>
        </p:blipFill>
        <p:spPr>
          <a:xfrm>
            <a:off x="553720" y="1330325"/>
            <a:ext cx="8022590" cy="540639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a:t>
            </a:r>
            <a:r>
              <a:rPr lang="en-US" b="1" dirty="0" smtClean="0"/>
              <a:t>2024</a:t>
            </a:r>
            <a:r>
              <a:rPr lang="en-US" dirty="0" smtClean="0"/>
              <a:t> Voyage  2015, 17-19,22</a:t>
            </a:r>
            <a:endParaRPr lang="en-US" dirty="0"/>
          </a:p>
        </p:txBody>
      </p:sp>
      <p:pic>
        <p:nvPicPr>
          <p:cNvPr id="5" name="Content Placeholder 4"/>
          <p:cNvPicPr>
            <a:picLocks noGrp="1" noChangeAspect="1"/>
          </p:cNvPicPr>
          <p:nvPr>
            <p:ph sz="half" idx="1"/>
          </p:nvPr>
        </p:nvPicPr>
        <p:blipFill>
          <a:blip r:embed="rId1" cstate="screen"/>
          <a:srcRect/>
          <a:stretch>
            <a:fillRect/>
          </a:stretch>
        </p:blipFill>
        <p:spPr bwMode="auto">
          <a:xfrm>
            <a:off x="628650" y="1303655"/>
            <a:ext cx="3090545" cy="5307330"/>
          </a:xfrm>
          <a:prstGeom prst="rect">
            <a:avLst/>
          </a:prstGeom>
          <a:noFill/>
          <a:ln w="9525">
            <a:noFill/>
            <a:miter lim="800000"/>
            <a:headEnd/>
            <a:tailEnd/>
          </a:ln>
        </p:spPr>
      </p:pic>
      <p:pic>
        <p:nvPicPr>
          <p:cNvPr id="65539" name="Picture 3"/>
          <p:cNvPicPr>
            <a:picLocks noChangeAspect="1" noChangeArrowheads="1"/>
          </p:cNvPicPr>
          <p:nvPr>
            <p:ph sz="half" idx="2"/>
          </p:nvPr>
        </p:nvPicPr>
        <p:blipFill>
          <a:blip r:embed="rId2"/>
          <a:srcRect/>
          <a:stretch>
            <a:fillRect/>
          </a:stretch>
        </p:blipFill>
        <p:spPr bwMode="auto">
          <a:xfrm>
            <a:off x="4077335" y="1410970"/>
            <a:ext cx="3999230" cy="5186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16510" y="-29210"/>
            <a:ext cx="9160510" cy="7016115"/>
          </a:xfrm>
          <a:prstGeom prst="rect">
            <a:avLst/>
          </a:prstGeom>
          <a:solidFill>
            <a:srgbClr val="87D3F5"/>
          </a:solidFill>
        </p:spPr>
        <p:txBody>
          <a:bodyPr wrap="square" rtlCol="0">
            <a:spAutoFit/>
          </a:bodyPr>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4" name="Content Placeholder 3"/>
          <p:cNvPicPr>
            <a:picLocks noChangeAspect="1"/>
          </p:cNvPicPr>
          <p:nvPr>
            <p:ph idx="1"/>
          </p:nvPr>
        </p:nvPicPr>
        <p:blipFill>
          <a:blip r:embed="rId1"/>
          <a:stretch>
            <a:fillRect/>
          </a:stretch>
        </p:blipFill>
        <p:spPr>
          <a:xfrm>
            <a:off x="35560" y="848360"/>
            <a:ext cx="9055735" cy="5161915"/>
          </a:xfrm>
          <a:prstGeom prst="rect">
            <a:avLst/>
          </a:prstGeom>
          <a:ln>
            <a:solidFill>
              <a:srgbClr val="88D2F5"/>
            </a:solidFill>
          </a:ln>
        </p:spPr>
      </p:pic>
      <p:sp>
        <p:nvSpPr>
          <p:cNvPr id="2" name="Text Box 1"/>
          <p:cNvSpPr txBox="1"/>
          <p:nvPr/>
        </p:nvSpPr>
        <p:spPr>
          <a:xfrm>
            <a:off x="1699895" y="85090"/>
            <a:ext cx="5182870" cy="368300"/>
          </a:xfrm>
          <a:prstGeom prst="rect">
            <a:avLst/>
          </a:prstGeom>
          <a:noFill/>
        </p:spPr>
        <p:txBody>
          <a:bodyPr wrap="none" rtlCol="0">
            <a:spAutoFit/>
          </a:bodyPr>
          <a:p>
            <a:r>
              <a:rPr lang="en-US"/>
              <a:t>2019-21:		22 months in the Hawaiian Islands</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628650" y="224790"/>
            <a:ext cx="7886700" cy="1325563"/>
          </a:xfrm>
          <a:prstGeom prst="rect">
            <a:avLst/>
          </a:prstGeom>
          <a:noFill/>
          <a:ln w="0">
            <a:noFill/>
          </a:ln>
        </p:spPr>
        <p:txBody>
          <a:bodyPr anchor="ctr">
            <a:noAutofit/>
          </a:bodyPr>
          <a:p>
            <a:pPr algn="ctr">
              <a:lnSpc>
                <a:spcPct val="100000"/>
              </a:lnSpc>
              <a:buNone/>
            </a:pPr>
            <a:r>
              <a:rPr lang="en-US" sz="3200" b="1" strike="noStrike" spc="-1">
                <a:solidFill>
                  <a:srgbClr val="000000"/>
                </a:solidFill>
                <a:latin typeface="Calibri" panose="020F0502020204030204"/>
              </a:rPr>
              <a:t>“The Great Loop”</a:t>
            </a:r>
            <a:br>
              <a:rPr lang="en-US" sz="3200" b="1" strike="noStrike" spc="-1">
                <a:solidFill>
                  <a:srgbClr val="000000"/>
                </a:solidFill>
                <a:latin typeface="Calibri" panose="020F0502020204030204"/>
              </a:rPr>
            </a:br>
            <a:r>
              <a:rPr lang="en-US" sz="3200" b="1">
                <a:sym typeface="+mn-ea"/>
              </a:rPr>
              <a:t>Minneapolis Aug‘22 - Chicago Sept ‘23</a:t>
            </a:r>
            <a:endParaRPr lang="en-US" sz="3200" b="0" strike="noStrike" spc="-1">
              <a:solidFill>
                <a:srgbClr val="000000"/>
              </a:solidFill>
              <a:latin typeface="Calibri" panose="020F0502020204030204"/>
            </a:endParaRPr>
          </a:p>
        </p:txBody>
      </p:sp>
      <p:sp>
        <p:nvSpPr>
          <p:cNvPr id="184" name="Text Box 2"/>
          <p:cNvSpPr/>
          <p:nvPr/>
        </p:nvSpPr>
        <p:spPr>
          <a:xfrm>
            <a:off x="446405" y="5097145"/>
            <a:ext cx="5002530" cy="1627505"/>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nchor="t">
            <a:spAutoFit/>
          </a:bodyPr>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10,300 miles</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102 Cities or Towns visited</a:t>
            </a:r>
            <a:endParaRPr lang="en-US" sz="2000" b="1" strike="noStrike" spc="-1">
              <a:solidFill>
                <a:srgbClr val="000000"/>
              </a:solidFill>
              <a:latin typeface="Calibri" panose="020F050202020403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350 presentations - </a:t>
            </a:r>
            <a:br>
              <a:rPr lang="en-US" sz="2000" b="1" strike="noStrike" spc="-1">
                <a:solidFill>
                  <a:srgbClr val="000000"/>
                </a:solidFill>
                <a:latin typeface="Calibri" panose="020F0502020204030204"/>
              </a:rPr>
            </a:br>
            <a:r>
              <a:rPr lang="en-US" sz="2000" b="1" strike="noStrike" spc="-1">
                <a:solidFill>
                  <a:srgbClr val="000000"/>
                </a:solidFill>
                <a:latin typeface="Calibri" panose="020F0502020204030204"/>
              </a:rPr>
              <a:t>reached 10,500 people directly</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100,000s of people reached through press</a:t>
            </a:r>
            <a:endParaRPr lang="en-US" sz="2400" b="0" strike="noStrike" spc="-1">
              <a:latin typeface="Arial" panose="020B0604020202020204"/>
            </a:endParaRPr>
          </a:p>
        </p:txBody>
      </p:sp>
      <p:pic>
        <p:nvPicPr>
          <p:cNvPr id="2" name="Content Placeholder 1" descr="C:\Users\helen\Documents Golden Rule\_Great Loop\Great Loop Map InReach Tracker.jpgGreat Loop Map InReach Tracker"/>
          <p:cNvPicPr>
            <a:picLocks noChangeAspect="1"/>
          </p:cNvPicPr>
          <p:nvPr>
            <p:ph/>
          </p:nvPr>
        </p:nvPicPr>
        <p:blipFill>
          <a:blip r:embed="rId1"/>
          <a:srcRect/>
          <a:stretch>
            <a:fillRect/>
          </a:stretch>
        </p:blipFill>
        <p:spPr>
          <a:xfrm>
            <a:off x="2913380" y="1446530"/>
            <a:ext cx="3316605" cy="3576955"/>
          </a:xfrm>
          <a:prstGeom prst="rect">
            <a:avLst/>
          </a:prstGeom>
          <a:ln w="38100">
            <a:solidFill>
              <a:srgbClr val="457099"/>
            </a:solidFill>
          </a:ln>
        </p:spPr>
      </p:pic>
      <p:sp>
        <p:nvSpPr>
          <p:cNvPr id="3" name="Text Box 2"/>
          <p:cNvSpPr txBox="1"/>
          <p:nvPr/>
        </p:nvSpPr>
        <p:spPr>
          <a:xfrm>
            <a:off x="4828540" y="5097145"/>
            <a:ext cx="3686810" cy="1007110"/>
          </a:xfrm>
          <a:prstGeom prst="rect">
            <a:avLst/>
          </a:prstGeom>
          <a:noFill/>
        </p:spPr>
        <p:txBody>
          <a:bodyPr wrap="square" rtlCol="0">
            <a:noAutofit/>
          </a:bodyPr>
          <a:p>
            <a:r>
              <a:rPr lang="en-US" b="1"/>
              <a:t>VFP Chapters</a:t>
            </a:r>
            <a:endParaRPr lang="en-US" b="1"/>
          </a:p>
          <a:p>
            <a:r>
              <a:rPr lang="en-US">
                <a:sym typeface="+mn-ea"/>
              </a:rPr>
              <a:t>22 Chapters donated a total of $23,652 in 2022-23.</a:t>
            </a:r>
            <a:endParaRPr lang="en-US"/>
          </a:p>
          <a:p>
            <a:r>
              <a:rPr lang="en-US">
                <a:sym typeface="+mn-ea"/>
              </a:rPr>
              <a:t>39 Chapters anchored GR GL Events</a:t>
            </a:r>
            <a:endParaRPr lang="en-US"/>
          </a:p>
          <a:p>
            <a:endParaRPr lang="en-US" b="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Dubuque 3C"/>
          <p:cNvPicPr>
            <a:picLocks noChangeAspect="1"/>
          </p:cNvPicPr>
          <p:nvPr/>
        </p:nvPicPr>
        <p:blipFill>
          <a:blip r:embed="rId1"/>
          <a:stretch>
            <a:fillRect/>
          </a:stretch>
        </p:blipFill>
        <p:spPr>
          <a:xfrm>
            <a:off x="1144905" y="857250"/>
            <a:ext cx="685419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0" y="112395"/>
            <a:ext cx="9144000" cy="6482080"/>
          </a:xfrm>
          <a:prstGeom prst="rect">
            <a:avLst/>
          </a:prstGeom>
          <a:noFill/>
        </p:spPr>
        <p:txBody>
          <a:bodyPr wrap="square" rtlCol="0">
            <a:noAutofit/>
          </a:bodyPr>
          <a:p>
            <a:pPr fontAlgn="auto">
              <a:spcAft>
                <a:spcPts val="600"/>
              </a:spcAft>
            </a:pPr>
            <a:r>
              <a:rPr lang="en-US" sz="2000"/>
              <a:t>Outline - NEIS Night with the Experts</a:t>
            </a:r>
            <a:endParaRPr lang="en-US" sz="2000"/>
          </a:p>
          <a:p>
            <a:pPr fontAlgn="auto">
              <a:spcAft>
                <a:spcPts val="600"/>
              </a:spcAft>
            </a:pPr>
            <a:endParaRPr lang="en-US" sz="2000"/>
          </a:p>
          <a:p>
            <a:pPr marL="342900" indent="-342900" fontAlgn="auto">
              <a:spcAft>
                <a:spcPts val="600"/>
              </a:spcAft>
              <a:buAutoNum type="arabicPeriod"/>
            </a:pPr>
            <a:r>
              <a:rPr lang="en-US" sz="2000"/>
              <a:t>Intro/thanks to speakers, hosts, endorsers, attendees</a:t>
            </a:r>
            <a:endParaRPr lang="en-US" sz="2000"/>
          </a:p>
          <a:p>
            <a:pPr marL="342900" indent="-342900" fontAlgn="auto">
              <a:spcAft>
                <a:spcPts val="600"/>
              </a:spcAft>
              <a:buAutoNum type="arabicPeriod"/>
            </a:pPr>
            <a:r>
              <a:rPr lang="en-US" sz="2000"/>
              <a:t>VFP and its mission, VFP Resolution regarding nuclear power</a:t>
            </a:r>
            <a:endParaRPr lang="en-US" sz="2000"/>
          </a:p>
          <a:p>
            <a:pPr marL="342900" indent="-342900" fontAlgn="auto">
              <a:spcAft>
                <a:spcPts val="600"/>
              </a:spcAft>
              <a:buAutoNum type="arabicPeriod"/>
            </a:pPr>
            <a:r>
              <a:rPr lang="en-US" sz="2000"/>
              <a:t>The Golden Rule, history 58, including the mission statement written right after Fukushima, voyages esp great loop, program incl TPNW, BftB, bills in Congress</a:t>
            </a:r>
            <a:endParaRPr lang="en-US" sz="2000"/>
          </a:p>
          <a:p>
            <a:pPr marL="342900" indent="-342900" fontAlgn="auto">
              <a:spcAft>
                <a:spcPts val="600"/>
              </a:spcAft>
              <a:buAutoNum type="arabicPeriod"/>
            </a:pPr>
            <a:r>
              <a:rPr lang="en-US" sz="2000"/>
              <a:t>WILPF - End the Whole Nuclear Era</a:t>
            </a:r>
            <a:endParaRPr lang="en-US" sz="2000"/>
          </a:p>
          <a:p>
            <a:pPr marL="342900" indent="-342900" fontAlgn="auto">
              <a:spcAft>
                <a:spcPts val="600"/>
              </a:spcAft>
              <a:buAutoNum type="arabicPeriod"/>
            </a:pPr>
            <a:r>
              <a:rPr lang="en-US" sz="2000"/>
              <a:t>Nuclear Weapons and Nuclear Energy connection, especially uranium mining, milling, waste, depleted uranium, Pu needed for bombs.  No other reason for Nuke Energy to exist.</a:t>
            </a:r>
            <a:endParaRPr lang="en-US" sz="2000"/>
          </a:p>
          <a:p>
            <a:pPr marL="342900" indent="-342900" fontAlgn="auto">
              <a:spcAft>
                <a:spcPts val="600"/>
              </a:spcAft>
              <a:buAutoNum type="arabicPeriod"/>
            </a:pPr>
            <a:r>
              <a:rPr lang="en-US" sz="2000">
                <a:sym typeface="+mn-ea"/>
              </a:rPr>
              <a:t>Gerry - </a:t>
            </a:r>
            <a:endParaRPr lang="en-US" sz="2000"/>
          </a:p>
          <a:p>
            <a:pPr marL="800100" lvl="1" indent="-342900" fontAlgn="auto">
              <a:spcAft>
                <a:spcPts val="600"/>
              </a:spcAft>
              <a:buAutoNum type="arabicPeriod"/>
            </a:pPr>
            <a:r>
              <a:rPr lang="en-US" sz="2000">
                <a:sym typeface="+mn-ea"/>
              </a:rPr>
              <a:t>Himself, intro, NPR sections, The VFP Nuclear Abolition Working Group, in chat</a:t>
            </a:r>
            <a:endParaRPr lang="en-US" sz="2000"/>
          </a:p>
          <a:p>
            <a:pPr marL="800100" lvl="1" indent="-342900" fontAlgn="auto">
              <a:spcAft>
                <a:spcPts val="600"/>
              </a:spcAft>
              <a:buAutoNum type="arabicPeriod"/>
            </a:pPr>
            <a:r>
              <a:rPr lang="en-US" sz="2000">
                <a:sym typeface="+mn-ea"/>
              </a:rPr>
              <a:t>VFP-NPR </a:t>
            </a:r>
            <a:r>
              <a:rPr lang="en-US" sz="2000">
                <a:solidFill>
                  <a:srgbClr val="002060"/>
                </a:solidFill>
                <a:sym typeface="+mn-ea"/>
              </a:rPr>
              <a:t>LINK   </a:t>
            </a:r>
            <a:r>
              <a:rPr lang="en-US" sz="2000">
                <a:sym typeface="+mn-ea"/>
              </a:rPr>
              <a:t>https</a:t>
            </a:r>
            <a:r>
              <a:rPr lang="en-US" sz="2000" u="sng">
                <a:solidFill>
                  <a:srgbClr val="002060"/>
                </a:solidFill>
                <a:sym typeface="+mn-ea"/>
              </a:rPr>
              <a:t>://www.tinyurl.com/VFP-NPR2</a:t>
            </a:r>
            <a:endParaRPr lang="en-US" sz="2000" u="sng">
              <a:solidFill>
                <a:srgbClr val="002060"/>
              </a:solidFill>
              <a:sym typeface="+mn-ea"/>
            </a:endParaRPr>
          </a:p>
          <a:p>
            <a:pPr marL="800100" lvl="1" indent="-342900" fontAlgn="auto">
              <a:spcAft>
                <a:spcPts val="600"/>
              </a:spcAft>
              <a:buAutoNum type="arabicPeriod"/>
            </a:pPr>
            <a:r>
              <a:rPr lang="en-US" sz="2000" u="sng">
                <a:solidFill>
                  <a:srgbClr val="002060"/>
                </a:solidFill>
                <a:sym typeface="+mn-ea"/>
              </a:rPr>
              <a:t>GRAPHIC FOR JUNE 20 WEBINAR (PASTE the link in the CHAT)</a:t>
            </a:r>
            <a:endParaRPr lang="en-US" sz="2000"/>
          </a:p>
          <a:p>
            <a:pPr marL="342900" indent="-342900" fontAlgn="auto">
              <a:spcAft>
                <a:spcPts val="600"/>
              </a:spcAft>
              <a:buAutoNum type="arabicPeriod"/>
            </a:pPr>
            <a:r>
              <a:rPr lang="en-US" sz="2000"/>
              <a:t>Gerry - separate presentation, NPR and aggressive US foreign policy and Cuban missile crisis as an example of danger, succeeded from out of Turkey, nuclear policy inseparable from overall military policy.  Increases chances of nuclear war - Ukraine, Palestine, China</a:t>
            </a:r>
            <a:endParaRPr lang="en-US" sz="2000"/>
          </a:p>
          <a:p>
            <a:pPr marL="342900" indent="-342900" fontAlgn="auto">
              <a:spcAft>
                <a:spcPts val="600"/>
              </a:spcAft>
              <a:buAutoNum type="arabicPeriod"/>
            </a:pPr>
            <a:r>
              <a:rPr lang="en-US" sz="2000">
                <a:solidFill>
                  <a:srgbClr val="FF0000"/>
                </a:solidFill>
              </a:rPr>
              <a:t>What about decommissioning NPP and disassembling weapons?  What about Pu stockpiles in US, Japan, ??</a:t>
            </a:r>
            <a:endParaRPr lang="en-US" sz="2000">
              <a:solidFill>
                <a:srgbClr val="FF0000"/>
              </a:solidFill>
            </a:endParaRPr>
          </a:p>
          <a:p>
            <a:pPr marL="342900" indent="-342900" fontAlgn="auto">
              <a:spcAft>
                <a:spcPts val="600"/>
              </a:spcAft>
              <a:buAutoNum type="arabicPeriod"/>
            </a:pPr>
            <a:r>
              <a:rPr lang="en-US" sz="2000">
                <a:solidFill>
                  <a:srgbClr val="FF0000"/>
                </a:solidFill>
              </a:rPr>
              <a:t>Nuclear proliferation through nuclear energy? - Saudi Arabia and others</a:t>
            </a:r>
            <a:endParaRPr lang="en-US" sz="2000">
              <a:solidFill>
                <a:srgbClr val="FF0000"/>
              </a:solidFill>
            </a:endParaRPr>
          </a:p>
          <a:p>
            <a:pPr marL="342900" indent="-342900" fontAlgn="auto">
              <a:spcAft>
                <a:spcPts val="600"/>
              </a:spcAft>
              <a:buAutoNum type="arabicPeriod"/>
            </a:pPr>
            <a:r>
              <a:rPr lang="en-US" sz="2000">
                <a:solidFill>
                  <a:srgbClr val="FF0000"/>
                </a:solidFill>
              </a:rPr>
              <a:t>Entire industry plagued by secrecy, lies, violence (mining)</a:t>
            </a:r>
            <a:endParaRPr lang="en-US" sz="2000">
              <a:solidFill>
                <a:srgbClr val="FF0000"/>
              </a:solidFill>
            </a:endParaRPr>
          </a:p>
          <a:p>
            <a:pPr fontAlgn="auto">
              <a:spcAft>
                <a:spcPts val="600"/>
              </a:spcAft>
            </a:pPr>
            <a:endParaRPr lang="en-US" sz="2000"/>
          </a:p>
          <a:p>
            <a:pPr fontAlgn="auto">
              <a:spcAft>
                <a:spcPts val="600"/>
              </a:spcAft>
            </a:pPr>
            <a:endParaRPr lang="en-US" sz="2000"/>
          </a:p>
          <a:p>
            <a:pPr fontAlgn="auto">
              <a:spcAft>
                <a:spcPts val="600"/>
              </a:spcAft>
            </a:pPr>
            <a:endParaRPr lang="en-US"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ese women - ukulele and singing - Erik Hogstrom - A"/>
          <p:cNvPicPr>
            <a:picLocks noChangeAspect="1"/>
          </p:cNvPicPr>
          <p:nvPr/>
        </p:nvPicPr>
        <p:blipFill>
          <a:blip r:embed="rId1"/>
          <a:stretch>
            <a:fillRect/>
          </a:stretch>
        </p:blipFill>
        <p:spPr>
          <a:xfrm>
            <a:off x="1917859" y="857250"/>
            <a:ext cx="5307806"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Picture 8" descr="Captain Kiko and the Marshallese dancing on the dock in Dubuque"/>
          <p:cNvPicPr>
            <a:picLocks noChangeAspect="1"/>
          </p:cNvPicPr>
          <p:nvPr/>
        </p:nvPicPr>
        <p:blipFill>
          <a:blip r:embed="rId1"/>
          <a:stretch>
            <a:fillRect/>
          </a:stretch>
        </p:blipFill>
        <p:spPr>
          <a:xfrm>
            <a:off x="560546" y="864394"/>
            <a:ext cx="8011954" cy="51363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607060" y="188595"/>
            <a:ext cx="7929880" cy="460375"/>
          </a:xfrm>
          <a:prstGeom prst="rect">
            <a:avLst/>
          </a:prstGeom>
          <a:noFill/>
        </p:spPr>
        <p:txBody>
          <a:bodyPr wrap="square" rtlCol="0">
            <a:spAutoFit/>
          </a:bodyPr>
          <a:p>
            <a:pPr algn="ctr"/>
            <a:r>
              <a:rPr lang="en-US" sz="2400" b="1"/>
              <a:t>2023 Started with the voyage to Cuba!</a:t>
            </a:r>
            <a:endParaRPr lang="en-US" sz="2400" b="1"/>
          </a:p>
        </p:txBody>
      </p:sp>
      <p:pic>
        <p:nvPicPr>
          <p:cNvPr id="3" name="Picture 2" descr="20221231_071937"/>
          <p:cNvPicPr>
            <a:picLocks noChangeAspect="1"/>
          </p:cNvPicPr>
          <p:nvPr/>
        </p:nvPicPr>
        <p:blipFill>
          <a:blip r:embed="rId1"/>
          <a:stretch>
            <a:fillRect/>
          </a:stretch>
        </p:blipFill>
        <p:spPr>
          <a:xfrm>
            <a:off x="429895" y="620395"/>
            <a:ext cx="8284210" cy="6213475"/>
          </a:xfrm>
          <a:prstGeom prst="rect">
            <a:avLst/>
          </a:prstGeom>
        </p:spPr>
      </p:pic>
      <p:sp>
        <p:nvSpPr>
          <p:cNvPr id="6" name="Text Box 5"/>
          <p:cNvSpPr txBox="1"/>
          <p:nvPr/>
        </p:nvSpPr>
        <p:spPr>
          <a:xfrm>
            <a:off x="-36195" y="5262245"/>
            <a:ext cx="9156065" cy="1568450"/>
          </a:xfrm>
          <a:prstGeom prst="rect">
            <a:avLst/>
          </a:prstGeom>
          <a:noFill/>
        </p:spPr>
        <p:txBody>
          <a:bodyPr wrap="square" rtlCol="0">
            <a:spAutoFit/>
          </a:bodyPr>
          <a:p>
            <a:pPr algn="ct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VFP Board Member Enya Anderson at the helm of the Golden Rule as it came into </a:t>
            </a:r>
            <a:b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Hemingway Marina</a:t>
            </a:r>
            <a:endPar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 Box 1"/>
          <p:cNvSpPr txBox="1"/>
          <p:nvPr/>
        </p:nvSpPr>
        <p:spPr>
          <a:xfrm>
            <a:off x="4427855" y="773430"/>
            <a:ext cx="3384550" cy="1476375"/>
          </a:xfrm>
          <a:prstGeom prst="rect">
            <a:avLst/>
          </a:prstGeom>
          <a:noFill/>
        </p:spPr>
        <p:txBody>
          <a:bodyPr wrap="square" rtlCol="0">
            <a:spAutoFit/>
          </a:bodyPr>
          <a:p>
            <a:r>
              <a:rPr lang="en-US" spc="-1">
                <a:latin typeface="Arial" panose="020B0604020202020204"/>
                <a:sym typeface="+mn-ea"/>
              </a:rPr>
              <a:t>Six Golden Rule representatives went by sea and five by air to Cuba for an “Arts &amp; Cultural” visit</a:t>
            </a:r>
            <a:br>
              <a:rPr lang="en-US" spc="-1">
                <a:latin typeface="Arial" panose="020B0604020202020204"/>
                <a:sym typeface="+mn-ea"/>
              </a:rPr>
            </a:br>
            <a:r>
              <a:rPr lang="en-US" spc="-1">
                <a:latin typeface="Arial" panose="020B0604020202020204"/>
                <a:sym typeface="+mn-ea"/>
              </a:rPr>
              <a:t>Dec 31 - Jan 10</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Delegation at Hemingway MarinaIMG-20230103-WA0005"/>
          <p:cNvPicPr>
            <a:picLocks noChangeAspect="1"/>
          </p:cNvPicPr>
          <p:nvPr>
            <p:ph/>
          </p:nvPr>
        </p:nvPicPr>
        <p:blipFill>
          <a:blip r:embed="rId1"/>
          <a:srcRect/>
          <a:stretch>
            <a:fillRect/>
          </a:stretch>
        </p:blipFill>
        <p:spPr>
          <a:xfrm>
            <a:off x="1187450" y="260350"/>
            <a:ext cx="6779260" cy="6334760"/>
          </a:xfrm>
          <a:prstGeom prst="rect">
            <a:avLst/>
          </a:prstGeom>
        </p:spPr>
      </p:pic>
      <p:sp>
        <p:nvSpPr>
          <p:cNvPr id="2" name="Text Box 1"/>
          <p:cNvSpPr txBox="1"/>
          <p:nvPr/>
        </p:nvSpPr>
        <p:spPr>
          <a:xfrm>
            <a:off x="1187450" y="2924810"/>
            <a:ext cx="6879590" cy="398780"/>
          </a:xfrm>
          <a:prstGeom prst="rect">
            <a:avLst/>
          </a:prstGeom>
          <a:noFill/>
        </p:spPr>
        <p:txBody>
          <a:bodyPr wrap="square" rtlCol="0">
            <a:spAutoFit/>
          </a:bodyPr>
          <a:p>
            <a:pPr algn="ctr"/>
            <a:r>
              <a:rPr lang="en-US" sz="2000" b="1">
                <a:solidFill>
                  <a:schemeClr val="bg1"/>
                </a:solidFill>
              </a:rPr>
              <a:t>The Entire Cuba Delegation (from land and sea!)</a:t>
            </a:r>
            <a:endParaRPr lang="en-US" sz="2000" b="1">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Golden Rule Reps joined Miami activists to call for the end of the Cuba Blockade</a:t>
            </a:r>
            <a:endParaRPr lang="en-US"/>
          </a:p>
        </p:txBody>
      </p:sp>
      <p:pic>
        <p:nvPicPr>
          <p:cNvPr id="4" name="Content Placeholder 3" descr="20230113_221345"/>
          <p:cNvPicPr>
            <a:picLocks noChangeAspect="1"/>
          </p:cNvPicPr>
          <p:nvPr>
            <p:ph/>
          </p:nvPr>
        </p:nvPicPr>
        <p:blipFill>
          <a:blip r:embed="rId1"/>
          <a:srcRect/>
          <a:stretch>
            <a:fillRect/>
          </a:stretch>
        </p:blipFill>
        <p:spPr>
          <a:xfrm>
            <a:off x="539750" y="2015490"/>
            <a:ext cx="8141335" cy="46107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346710" y="252730"/>
            <a:ext cx="7637145" cy="829945"/>
          </a:xfrm>
          <a:prstGeom prst="rect">
            <a:avLst/>
          </a:prstGeom>
          <a:noFill/>
        </p:spPr>
        <p:txBody>
          <a:bodyPr wrap="square" rtlCol="0">
            <a:spAutoFit/>
          </a:bodyPr>
          <a:p>
            <a:pPr algn="ctr"/>
            <a:r>
              <a:rPr lang="en-US" sz="2400" b="1"/>
              <a:t>Sail-by and Protest at </a:t>
            </a:r>
            <a:br>
              <a:rPr lang="en-US" sz="2400" b="1"/>
            </a:br>
            <a:r>
              <a:rPr lang="en-US" sz="2400" b="1"/>
              <a:t>Kings Bay Nuclear-Armed Trident Submarine Base!</a:t>
            </a:r>
            <a:endParaRPr lang="en-US" sz="2400" b="1"/>
          </a:p>
        </p:txBody>
      </p:sp>
      <p:pic>
        <p:nvPicPr>
          <p:cNvPr id="5" name="Picture 4" descr="20230211_090556"/>
          <p:cNvPicPr>
            <a:picLocks noChangeAspect="1"/>
          </p:cNvPicPr>
          <p:nvPr/>
        </p:nvPicPr>
        <p:blipFill>
          <a:blip r:embed="rId1"/>
          <a:stretch>
            <a:fillRect/>
          </a:stretch>
        </p:blipFill>
        <p:spPr>
          <a:xfrm>
            <a:off x="1043305" y="1268730"/>
            <a:ext cx="6346825" cy="47599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r>
              <a:rPr lang="en-US"/>
              <a:t>Peace picnics in the park!</a:t>
            </a:r>
            <a:endParaRPr lang="en-US"/>
          </a:p>
        </p:txBody>
      </p:sp>
      <p:pic>
        <p:nvPicPr>
          <p:cNvPr id="15" name="Content Placeholder 14" descr="20230226_150227"/>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br>
              <a:rPr lang="en-US"/>
            </a:br>
            <a:r>
              <a:rPr lang="en-US"/>
              <a:t>Commemorating March 1, 1954 Castle Bravo destruction in the Marshall Islands</a:t>
            </a:r>
            <a:endParaRPr lang="en-US"/>
          </a:p>
        </p:txBody>
      </p:sp>
      <p:pic>
        <p:nvPicPr>
          <p:cNvPr id="14" name="Content Placeholder 13" descr="20230225_103138"/>
          <p:cNvPicPr>
            <a:picLocks noChangeAspect="1"/>
          </p:cNvPicPr>
          <p:nvPr>
            <p:ph/>
          </p:nvPr>
        </p:nvPicPr>
        <p:blipFill>
          <a:blip r:embed="rId1"/>
          <a:stretch>
            <a:fillRect/>
          </a:stretch>
        </p:blipFill>
        <p:spPr>
          <a:xfrm>
            <a:off x="1367155" y="2216150"/>
            <a:ext cx="6033770" cy="45256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214630" y="638175"/>
            <a:ext cx="3997960" cy="3823335"/>
          </a:xfrm>
        </p:spPr>
        <p:txBody>
          <a:bodyPr/>
          <a:p>
            <a:r>
              <a:rPr lang="en-US" sz="3600"/>
              <a:t>Over 40 Mayors and City Councils gave the Golden Rule a warm Proclamation of Welcome!</a:t>
            </a:r>
            <a:endParaRPr lang="en-US" sz="3600"/>
          </a:p>
        </p:txBody>
      </p:sp>
      <p:pic>
        <p:nvPicPr>
          <p:cNvPr id="4" name="Content Placeholder 3" descr="20230221_164826"/>
          <p:cNvPicPr>
            <a:picLocks noChangeAspect="1"/>
          </p:cNvPicPr>
          <p:nvPr>
            <p:ph/>
          </p:nvPr>
        </p:nvPicPr>
        <p:blipFill>
          <a:blip r:embed="rId1"/>
          <a:stretch>
            <a:fillRect/>
          </a:stretch>
        </p:blipFill>
        <p:spPr>
          <a:xfrm rot="5400000">
            <a:off x="3457575" y="798830"/>
            <a:ext cx="6033770" cy="45256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Beautiful Unique flyers</a:t>
            </a:r>
            <a:endParaRPr lang="en-US"/>
          </a:p>
        </p:txBody>
      </p:sp>
      <p:pic>
        <p:nvPicPr>
          <p:cNvPr id="4" name="Content Placeholder 3" descr="20230226_080004"/>
          <p:cNvPicPr>
            <a:picLocks noChangeAspect="1"/>
          </p:cNvPicPr>
          <p:nvPr>
            <p:ph/>
          </p:nvPr>
        </p:nvPicPr>
        <p:blipFill>
          <a:blip r:embed="rId1"/>
          <a:stretch>
            <a:fillRect/>
          </a:stretch>
        </p:blipFill>
        <p:spPr>
          <a:xfrm rot="5400000">
            <a:off x="457200" y="2356485"/>
            <a:ext cx="4015740" cy="3011805"/>
          </a:xfrm>
          <a:prstGeom prst="rect">
            <a:avLst/>
          </a:prstGeom>
        </p:spPr>
      </p:pic>
      <p:pic>
        <p:nvPicPr>
          <p:cNvPr id="2" name="Content Placeholder 1" descr="Brewerton Center for the Arts"/>
          <p:cNvPicPr>
            <a:picLocks noChangeAspect="1"/>
          </p:cNvPicPr>
          <p:nvPr>
            <p:ph/>
          </p:nvPr>
        </p:nvPicPr>
        <p:blipFill>
          <a:blip r:embed="rId2"/>
          <a:srcRect/>
          <a:stretch>
            <a:fillRect/>
          </a:stretch>
        </p:blipFill>
        <p:spPr>
          <a:xfrm>
            <a:off x="4674235" y="1768475"/>
            <a:ext cx="4004945" cy="4102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67005" y="4877435"/>
            <a:ext cx="8566785" cy="1376680"/>
          </a:xfrm>
          <a:prstGeom prst="rect">
            <a:avLst/>
          </a:prstGeom>
          <a:noFill/>
        </p:spPr>
        <p:txBody>
          <a:bodyPr wrap="square" rtlCol="0">
            <a:noAutofit/>
          </a:bodyPr>
          <a:p>
            <a:r>
              <a:rPr lang="en-US" b="1">
                <a:sym typeface="+mn-ea"/>
              </a:rPr>
              <a:t>Many thanks to</a:t>
            </a:r>
            <a:endParaRPr lang="en-US"/>
          </a:p>
          <a:p>
            <a:r>
              <a:rPr lang="en-US"/>
              <a:t>Host: NEIS Board of Directors</a:t>
            </a:r>
            <a:endParaRPr lang="en-US"/>
          </a:p>
          <a:p>
            <a:r>
              <a:rPr lang="en-US"/>
              <a:t>NEIS Director David Kraft</a:t>
            </a:r>
            <a:endParaRPr lang="en-US"/>
          </a:p>
          <a:p>
            <a:r>
              <a:rPr lang="en-US"/>
              <a:t>Kathleen Rude, flier maker</a:t>
            </a:r>
            <a:endParaRPr lang="en-US"/>
          </a:p>
          <a:p>
            <a:r>
              <a:rPr lang="en-US"/>
              <a:t>Jan Boudart, Secretary,  NEIS.org and facilitator for Night With The Experts</a:t>
            </a:r>
            <a:endParaRPr lang="en-US"/>
          </a:p>
          <a:p>
            <a:r>
              <a:rPr lang="en-US">
                <a:sym typeface="+mn-ea"/>
              </a:rPr>
              <a:t>Jacob Hamblin and Linda Richards </a:t>
            </a:r>
            <a:r>
              <a:rPr lang="en-US"/>
              <a:t>“Making the Unseen Visible”</a:t>
            </a:r>
            <a:endParaRPr lang="en-US"/>
          </a:p>
          <a:p>
            <a:endParaRPr lang="en-US"/>
          </a:p>
          <a:p>
            <a:r>
              <a:rPr lang="en-US" sz="1200"/>
              <a:t>https://us02web.zoom.us/w/83055280771?tk=-ZkpczMuWATusYgBujPKc2S9B061abFD8sn_vk7kPEc.DQYAAAATVnsCgxZKSGFFdFQzVlIxQ0NGVFhjWm9ZaTRBAAAAAAAAAAAAAAAAAAAAAAAAAAAAAAAAAAAAAA&amp;pwd=MC80OG5EdTFKQVdjREZBdzFMbVpqdz09</a:t>
            </a:r>
            <a:br>
              <a:rPr lang="en-US"/>
            </a:br>
            <a:endParaRPr lang="en-US"/>
          </a:p>
          <a:p>
            <a:endParaRPr lang="en-US"/>
          </a:p>
          <a:p>
            <a:endParaRPr lang="en-US"/>
          </a:p>
          <a:p>
            <a:endParaRPr lang="en-US"/>
          </a:p>
        </p:txBody>
      </p:sp>
      <p:sp>
        <p:nvSpPr>
          <p:cNvPr id="3" name="Text Box 2"/>
          <p:cNvSpPr txBox="1"/>
          <p:nvPr/>
        </p:nvSpPr>
        <p:spPr>
          <a:xfrm>
            <a:off x="0" y="175260"/>
            <a:ext cx="9144000" cy="2352675"/>
          </a:xfrm>
          <a:prstGeom prst="rect">
            <a:avLst/>
          </a:prstGeom>
          <a:noFill/>
        </p:spPr>
        <p:txBody>
          <a:bodyPr wrap="square" rtlCol="0" anchor="t">
            <a:noAutofit/>
          </a:bodyPr>
          <a:p>
            <a:pPr algn="ctr"/>
            <a:r>
              <a:rPr lang="en-US" b="1">
                <a:solidFill>
                  <a:srgbClr val="C00000"/>
                </a:solidFill>
                <a:sym typeface="+mn-ea"/>
              </a:rPr>
              <a:t>NEIS “A Night with the Experts”</a:t>
            </a:r>
            <a:endParaRPr lang="en-US" b="1">
              <a:solidFill>
                <a:srgbClr val="C00000"/>
              </a:solidFill>
            </a:endParaRPr>
          </a:p>
          <a:p>
            <a:pPr algn="ctr"/>
            <a:r>
              <a:rPr lang="en-US" sz="1600" b="1">
                <a:solidFill>
                  <a:srgbClr val="C00000"/>
                </a:solidFill>
              </a:rPr>
              <a:t>Nuclear Power and Weapons in a Time</a:t>
            </a:r>
            <a:endParaRPr lang="en-US" sz="1600" b="1">
              <a:solidFill>
                <a:srgbClr val="C00000"/>
              </a:solidFill>
            </a:endParaRPr>
          </a:p>
          <a:p>
            <a:pPr algn="ctr"/>
            <a:r>
              <a:rPr lang="en-US" sz="1600" b="1">
                <a:solidFill>
                  <a:srgbClr val="C00000"/>
                </a:solidFill>
              </a:rPr>
              <a:t>of Rising Tensions</a:t>
            </a:r>
            <a:endParaRPr lang="en-US" sz="1600" b="1">
              <a:solidFill>
                <a:srgbClr val="C00000"/>
              </a:solidFill>
            </a:endParaRPr>
          </a:p>
          <a:p>
            <a:pPr algn="ctr"/>
            <a:r>
              <a:rPr lang="en-US" sz="1600" b="1">
                <a:solidFill>
                  <a:schemeClr val="tx1"/>
                </a:solidFill>
              </a:rPr>
              <a:t>May 30, 2024</a:t>
            </a:r>
            <a:endParaRPr lang="en-US" sz="1600" b="1">
              <a:solidFill>
                <a:srgbClr val="C00000"/>
              </a:solidFill>
            </a:endParaRPr>
          </a:p>
          <a:p>
            <a:pPr algn="ctr"/>
            <a:endParaRPr lang="en-US" sz="1200" b="1">
              <a:solidFill>
                <a:srgbClr val="C00000"/>
              </a:solidFill>
            </a:endParaRPr>
          </a:p>
          <a:p>
            <a:pPr algn="just"/>
            <a:r>
              <a:rPr lang="en-US" sz="1200" b="1">
                <a:solidFill>
                  <a:srgbClr val="C00000"/>
                </a:solidFill>
              </a:rPr>
              <a:t>Veterans For Peace has sailed the historic anti-nuclear Golden Rule as a tool to educate people about nuclear issues and advocate for actions to stop the possibility of nuclear war.  The Golden Rule Project teaches about the problems caused by the whole chain - from Uranium mining to nuclear energy and weapons to lack of nuclear waste disposal.  </a:t>
            </a:r>
            <a:endParaRPr lang="en-US" sz="1200" b="1">
              <a:solidFill>
                <a:srgbClr val="C00000"/>
              </a:solidFill>
            </a:endParaRPr>
          </a:p>
          <a:p>
            <a:pPr algn="ctr"/>
            <a:endParaRPr lang="en-US" sz="1200" b="1">
              <a:solidFill>
                <a:srgbClr val="C00000"/>
              </a:solidFill>
            </a:endParaRPr>
          </a:p>
          <a:p>
            <a:pPr algn="ctr"/>
            <a:r>
              <a:rPr lang="en-US" sz="1200" b="1">
                <a:solidFill>
                  <a:srgbClr val="C00000"/>
                </a:solidFill>
              </a:rPr>
              <a:t>Many organizations are trying to stop the nuclear madness.  </a:t>
            </a:r>
            <a:endParaRPr lang="en-US" sz="1200" b="1">
              <a:solidFill>
                <a:srgbClr val="C00000"/>
              </a:solidFill>
            </a:endParaRPr>
          </a:p>
          <a:p>
            <a:pPr algn="ctr"/>
            <a:r>
              <a:rPr lang="en-US" sz="1200" b="1">
                <a:solidFill>
                  <a:srgbClr val="C00000"/>
                </a:solidFill>
              </a:rPr>
              <a:t>We invite discussion about all nuclear issues and actions we can take to end the nuclear era. </a:t>
            </a:r>
            <a:endParaRPr lang="en-US" sz="1200" b="1">
              <a:solidFill>
                <a:srgbClr val="C00000"/>
              </a:solidFill>
            </a:endParaRPr>
          </a:p>
        </p:txBody>
      </p:sp>
      <p:pic>
        <p:nvPicPr>
          <p:cNvPr id="100" name="Picture 99"/>
          <p:cNvPicPr/>
          <p:nvPr/>
        </p:nvPicPr>
        <p:blipFill>
          <a:blip r:embed="rId1"/>
          <a:stretch>
            <a:fillRect/>
          </a:stretch>
        </p:blipFill>
        <p:spPr>
          <a:xfrm>
            <a:off x="7071360" y="0"/>
            <a:ext cx="1905000" cy="1028700"/>
          </a:xfrm>
          <a:prstGeom prst="rect">
            <a:avLst/>
          </a:prstGeom>
          <a:noFill/>
          <a:ln w="9525">
            <a:noFill/>
          </a:ln>
        </p:spPr>
      </p:pic>
      <p:pic>
        <p:nvPicPr>
          <p:cNvPr id="4" name="Picture 3" descr="5-20-24 NIght with the experts - Gerry"/>
          <p:cNvPicPr>
            <a:picLocks noChangeAspect="1"/>
          </p:cNvPicPr>
          <p:nvPr/>
        </p:nvPicPr>
        <p:blipFill>
          <a:blip r:embed="rId2"/>
          <a:stretch>
            <a:fillRect/>
          </a:stretch>
        </p:blipFill>
        <p:spPr>
          <a:xfrm>
            <a:off x="4955540" y="2726055"/>
            <a:ext cx="1563370" cy="2083435"/>
          </a:xfrm>
          <a:prstGeom prst="rect">
            <a:avLst/>
          </a:prstGeom>
        </p:spPr>
      </p:pic>
      <p:pic>
        <p:nvPicPr>
          <p:cNvPr id="5" name="Picture 4" descr="5-20-24 NIght with the experts"/>
          <p:cNvPicPr>
            <a:picLocks noChangeAspect="1"/>
          </p:cNvPicPr>
          <p:nvPr/>
        </p:nvPicPr>
        <p:blipFill>
          <a:blip r:embed="rId3"/>
          <a:stretch>
            <a:fillRect/>
          </a:stretch>
        </p:blipFill>
        <p:spPr>
          <a:xfrm>
            <a:off x="289560" y="2618740"/>
            <a:ext cx="1780540" cy="2083435"/>
          </a:xfrm>
          <a:prstGeom prst="rect">
            <a:avLst/>
          </a:prstGeom>
        </p:spPr>
      </p:pic>
      <p:sp>
        <p:nvSpPr>
          <p:cNvPr id="6" name="Text Box 5"/>
          <p:cNvSpPr txBox="1"/>
          <p:nvPr/>
        </p:nvSpPr>
        <p:spPr>
          <a:xfrm>
            <a:off x="2139950" y="2602865"/>
            <a:ext cx="2722880" cy="2291715"/>
          </a:xfrm>
          <a:prstGeom prst="rect">
            <a:avLst/>
          </a:prstGeom>
          <a:noFill/>
        </p:spPr>
        <p:txBody>
          <a:bodyPr wrap="square" rtlCol="0">
            <a:spAutoFit/>
          </a:bodyPr>
          <a:p>
            <a:r>
              <a:rPr lang="en-US" sz="1100"/>
              <a:t>Helen Jaccard lis the Project Manager for the Golden Rule anti-nuclear sailboat, a Project of Veterans For Peace.  She is also a member of Women's International League for Peace &amp; Freedom's Disarm/End Wars Committee. Helen writes about the environmental costs of war and militarism, including radioactive contamination. She also talks about the harm from the entire nuclear chain, from cradle to grave. Helen has visited Fukushima, Hiroshima and Nagasaki to learn first hand from evacuees and hibakusha.</a:t>
            </a:r>
            <a:endParaRPr lang="en-US" sz="1100"/>
          </a:p>
        </p:txBody>
      </p:sp>
      <p:sp>
        <p:nvSpPr>
          <p:cNvPr id="7" name="Text Box 6"/>
          <p:cNvSpPr txBox="1"/>
          <p:nvPr/>
        </p:nvSpPr>
        <p:spPr>
          <a:xfrm>
            <a:off x="6696075" y="2663825"/>
            <a:ext cx="2447925" cy="2108200"/>
          </a:xfrm>
          <a:prstGeom prst="rect">
            <a:avLst/>
          </a:prstGeom>
          <a:noFill/>
        </p:spPr>
        <p:txBody>
          <a:bodyPr wrap="square" rtlCol="0" anchor="t">
            <a:noAutofit/>
          </a:bodyPr>
          <a:p>
            <a:pPr algn="l">
              <a:buClrTx/>
              <a:buSzTx/>
              <a:buFontTx/>
            </a:pPr>
            <a:r>
              <a:rPr lang="en-US" sz="1100"/>
              <a:t>Gerry Condon is a past president and current Board member of Veterans For Peace, and President of the Golden Rule's steering committee. Gerry is a Vietnam-era war resister.</a:t>
            </a:r>
            <a:endParaRPr lang="en-US"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 name="Picture 86" descr="C:\Users\helen\Pictures Golden Rule\2023-05-24 Fleet Week NYC\Fleet Week NYC 20230524_092321.jpgFleet Week NYC 20230524_092321"/>
          <p:cNvPicPr>
            <a:picLocks noChangeAspect="1"/>
          </p:cNvPicPr>
          <p:nvPr/>
        </p:nvPicPr>
        <p:blipFill>
          <a:blip r:embed="rId1"/>
          <a:srcRect/>
          <a:stretch>
            <a:fillRect/>
          </a:stretch>
        </p:blipFill>
        <p:spPr>
          <a:xfrm>
            <a:off x="252095" y="260033"/>
            <a:ext cx="3364230" cy="2522855"/>
          </a:xfrm>
          <a:prstGeom prst="rect">
            <a:avLst/>
          </a:prstGeom>
        </p:spPr>
      </p:pic>
      <p:sp>
        <p:nvSpPr>
          <p:cNvPr id="87" name="Text Box 87"/>
          <p:cNvSpPr txBox="1"/>
          <p:nvPr/>
        </p:nvSpPr>
        <p:spPr>
          <a:xfrm>
            <a:off x="133350" y="2788285"/>
            <a:ext cx="3637915" cy="32194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Fleet Week Parade of War Ships, Hudson River, NYC</a:t>
            </a:r>
            <a:br>
              <a:rPr lang="en-US" altLang="zh-CN" sz="1200" kern="100">
                <a:latin typeface="Calibri" panose="020F0502020204030204"/>
                <a:ea typeface="Calibri" panose="020F0502020204030204"/>
                <a:cs typeface="Times New Roman" panose="02020603050405020304"/>
                <a:sym typeface="Times New Roman" panose="02020603050405020304"/>
              </a:rPr>
            </a:b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4" name="Picture 84" descr="20230629_115542"/>
          <p:cNvPicPr>
            <a:picLocks noChangeAspect="1"/>
          </p:cNvPicPr>
          <p:nvPr/>
        </p:nvPicPr>
        <p:blipFill>
          <a:blip r:embed="rId2"/>
          <a:srcRect/>
          <a:stretch>
            <a:fillRect/>
          </a:stretch>
        </p:blipFill>
        <p:spPr>
          <a:xfrm>
            <a:off x="3890010" y="3284855"/>
            <a:ext cx="4528185" cy="2963545"/>
          </a:xfrm>
          <a:prstGeom prst="rect">
            <a:avLst/>
          </a:prstGeom>
        </p:spPr>
      </p:pic>
      <p:sp>
        <p:nvSpPr>
          <p:cNvPr id="85" name="Text Box 85"/>
          <p:cNvSpPr txBox="1"/>
          <p:nvPr/>
        </p:nvSpPr>
        <p:spPr>
          <a:xfrm>
            <a:off x="3890010" y="6248400"/>
            <a:ext cx="4495165" cy="4965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The ship of peace sails in protest of Bath Iron Works, </a:t>
            </a:r>
            <a:br>
              <a:rPr lang="en-US" altLang="zh-CN" sz="1200" kern="100">
                <a:latin typeface="Calibri" panose="020F0502020204030204"/>
                <a:ea typeface="Calibri" panose="020F0502020204030204"/>
                <a:cs typeface="Times New Roman" panose="02020603050405020304"/>
                <a:sym typeface="Times New Roman" panose="02020603050405020304"/>
              </a:rPr>
            </a:br>
            <a:r>
              <a:rPr lang="en-US" altLang="zh-CN" sz="1200" kern="100">
                <a:latin typeface="Calibri" panose="020F0502020204030204"/>
                <a:ea typeface="Calibri" panose="020F0502020204030204"/>
                <a:cs typeface="Times New Roman" panose="02020603050405020304"/>
                <a:sym typeface="Times New Roman" panose="02020603050405020304"/>
              </a:rPr>
              <a:t>makers of nuclear-capable war ships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8" name="Picture 88" descr="C:\Users\helen\Pictures Golden Rule\2023-06-02 New Haven\IMG_1822.JPGIMG_1822"/>
          <p:cNvPicPr>
            <a:picLocks noChangeAspect="1"/>
          </p:cNvPicPr>
          <p:nvPr/>
        </p:nvPicPr>
        <p:blipFill>
          <a:blip r:embed="rId3"/>
          <a:srcRect/>
          <a:stretch>
            <a:fillRect/>
          </a:stretch>
        </p:blipFill>
        <p:spPr>
          <a:xfrm>
            <a:off x="4517390" y="260350"/>
            <a:ext cx="3782695" cy="2520950"/>
          </a:xfrm>
          <a:prstGeom prst="rect">
            <a:avLst/>
          </a:prstGeom>
        </p:spPr>
      </p:pic>
      <p:sp>
        <p:nvSpPr>
          <p:cNvPr id="83" name="Text Box 83"/>
          <p:cNvSpPr txBox="1"/>
          <p:nvPr/>
        </p:nvSpPr>
        <p:spPr>
          <a:xfrm>
            <a:off x="3911600" y="2780665"/>
            <a:ext cx="4993640" cy="50419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New</a:t>
            </a:r>
            <a:r>
              <a:rPr lang="en-US" altLang="zh-CN" sz="1200" kern="100">
                <a:latin typeface="Calibri" panose="020F0502020204030204"/>
                <a:ea typeface="Calibri" panose="020F0502020204030204"/>
                <a:cs typeface="Times New Roman" panose="02020603050405020304"/>
                <a:sym typeface="Times New Roman" panose="02020603050405020304"/>
              </a:rPr>
              <a:t> Haven, Connecticut welcomed the Golden Rule - several groups sailed by </a:t>
            </a:r>
            <a:r>
              <a:rPr lang="en-US" altLang="zh-CN" sz="1200" kern="100">
                <a:latin typeface="Calibri" panose="020F0502020204030204"/>
                <a:ea typeface="Calibri" panose="020F0502020204030204"/>
                <a:cs typeface="Times New Roman" panose="02020603050405020304"/>
                <a:sym typeface="Times New Roman" panose="02020603050405020304"/>
              </a:rPr>
              <a:t>Groton Electric Boat</a:t>
            </a:r>
            <a:r>
              <a:rPr lang="en-US" altLang="zh-CN" sz="1200" kern="100">
                <a:latin typeface="Calibri" panose="020F0502020204030204"/>
                <a:ea typeface="Calibri" panose="020F0502020204030204"/>
                <a:cs typeface="Times New Roman" panose="02020603050405020304"/>
                <a:sym typeface="Times New Roman" panose="02020603050405020304"/>
              </a:rPr>
              <a:t>, manufacturer of nuclear-armed submarines.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4" name="Content Placeholder 3" descr="20230320_110831"/>
          <p:cNvPicPr>
            <a:picLocks noChangeAspect="1"/>
          </p:cNvPicPr>
          <p:nvPr/>
        </p:nvPicPr>
        <p:blipFill>
          <a:blip r:embed="rId4"/>
          <a:srcRect/>
          <a:stretch>
            <a:fillRect/>
          </a:stretch>
        </p:blipFill>
        <p:spPr>
          <a:xfrm rot="16200000">
            <a:off x="322580" y="3444875"/>
            <a:ext cx="2983230" cy="2623185"/>
          </a:xfrm>
          <a:prstGeom prst="rect">
            <a:avLst/>
          </a:prstGeom>
          <a:noFill/>
          <a:ln w="0">
            <a:noFill/>
          </a:ln>
        </p:spPr>
      </p:pic>
      <p:sp>
        <p:nvSpPr>
          <p:cNvPr id="5" name="Title 1"/>
          <p:cNvSpPr>
            <a:spLocks noGrp="1"/>
          </p:cNvSpPr>
          <p:nvPr/>
        </p:nvSpPr>
        <p:spPr>
          <a:xfrm>
            <a:off x="12065" y="6309360"/>
            <a:ext cx="3604260" cy="405130"/>
          </a:xfrm>
          <a:prstGeom prst="rect">
            <a:avLst/>
          </a:prstGeom>
          <a:noFill/>
          <a:ln w="0">
            <a:noFill/>
          </a:ln>
        </p:spPr>
        <p:txBody>
          <a:bodyPr lIns="0" tIns="0" rIns="0" bIns="0" anchor="ctr">
            <a:noAutofit/>
          </a:bodyPr>
          <a:lstStyle>
            <a:lvl1pPr/>
          </a:lstStyle>
          <a:p>
            <a:pPr algn="ctr"/>
            <a:r>
              <a:rPr lang="en-US" altLang="zh-CN" sz="1200" kern="100">
                <a:solidFill>
                  <a:schemeClr val="dk1"/>
                </a:solidFill>
                <a:latin typeface="Calibri" panose="020F0502020204030204"/>
                <a:ea typeface="Calibri" panose="020F0502020204030204"/>
                <a:cs typeface="Times New Roman" panose="02020603050405020304"/>
              </a:rPr>
              <a:t>Norfolk, Virginia - home to all branches of the military</a:t>
            </a:r>
            <a:br>
              <a:rPr lang="en-US" altLang="zh-CN" sz="1200" kern="100">
                <a:solidFill>
                  <a:schemeClr val="dk1"/>
                </a:solidFill>
                <a:latin typeface="Calibri" panose="020F0502020204030204"/>
                <a:ea typeface="Calibri" panose="020F0502020204030204"/>
                <a:cs typeface="Times New Roman" panose="02020603050405020304"/>
              </a:rPr>
            </a:br>
            <a:r>
              <a:rPr lang="en-US" altLang="zh-CN" sz="1200" kern="100">
                <a:solidFill>
                  <a:schemeClr val="dk1"/>
                </a:solidFill>
                <a:latin typeface="Calibri" panose="020F0502020204030204"/>
                <a:ea typeface="Calibri" panose="020F0502020204030204"/>
                <a:cs typeface="Times New Roman" panose="02020603050405020304"/>
              </a:rPr>
              <a:t>The Golden Rule with a huge navy ship in the background</a:t>
            </a:r>
            <a:endParaRPr lang="en-US" altLang="zh-CN" sz="1200" kern="100">
              <a:solidFill>
                <a:schemeClr val="dk1"/>
              </a:solidFill>
              <a:latin typeface="Calibri" panose="020F0502020204030204"/>
              <a:ea typeface="Calibri" panose="020F0502020204030204"/>
              <a:cs typeface="Times New Roman" panose="020206030504050203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IslandsMay22"/>
          <p:cNvPicPr>
            <a:picLocks noChangeAspect="1"/>
          </p:cNvPicPr>
          <p:nvPr/>
        </p:nvPicPr>
        <p:blipFill>
          <a:blip r:embed="rId1"/>
          <a:srcRect/>
          <a:stretch>
            <a:fillRect/>
          </a:stretch>
        </p:blipFill>
        <p:spPr>
          <a:xfrm>
            <a:off x="293370" y="3644900"/>
            <a:ext cx="8557260" cy="2230120"/>
          </a:xfrm>
          <a:prstGeom prst="rect">
            <a:avLst/>
          </a:prstGeom>
        </p:spPr>
      </p:pic>
      <p:pic>
        <p:nvPicPr>
          <p:cNvPr id="5" name="Picture 1"/>
          <p:cNvPicPr>
            <a:picLocks noChangeAspect="1"/>
          </p:cNvPicPr>
          <p:nvPr/>
        </p:nvPicPr>
        <p:blipFill>
          <a:blip r:embed="rId2"/>
          <a:srcRect/>
          <a:stretch>
            <a:fillRect/>
          </a:stretch>
        </p:blipFill>
        <p:spPr>
          <a:xfrm>
            <a:off x="1188085" y="44450"/>
            <a:ext cx="7272655" cy="3024505"/>
          </a:xfrm>
          <a:prstGeom prst="rect">
            <a:avLst/>
          </a:prstGeom>
        </p:spPr>
      </p:pic>
      <p:sp>
        <p:nvSpPr>
          <p:cNvPr id="100" name="Text Box 99"/>
          <p:cNvSpPr txBox="1"/>
          <p:nvPr/>
        </p:nvSpPr>
        <p:spPr>
          <a:xfrm>
            <a:off x="118745" y="3083560"/>
            <a:ext cx="8906510" cy="521970"/>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and the Golden Rule team met with twelve UN missions, including New Zealand, Malaysia, Vietnam, Cuba, South Africa, Austria, Indonesia, Ireland, Costa Rica, Kiribati, and the Vatican</a:t>
            </a:r>
            <a:endParaRPr lang="en-US" sz="1400" b="0">
              <a:latin typeface="Calibri" panose="020F0502020204030204" charset="0"/>
              <a:cs typeface="Times New Roman" panose="02020603050405020304" charset="0"/>
            </a:endParaRPr>
          </a:p>
        </p:txBody>
      </p:sp>
      <p:sp>
        <p:nvSpPr>
          <p:cNvPr id="6" name="Text Box 5"/>
          <p:cNvSpPr txBox="1"/>
          <p:nvPr/>
        </p:nvSpPr>
        <p:spPr>
          <a:xfrm>
            <a:off x="39370" y="5914390"/>
            <a:ext cx="9046210" cy="737235"/>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delegation visited with the Permanent UN Representative from the Republic of the Marshall Islands.  Ambassador </a:t>
            </a:r>
            <a:r>
              <a:rPr lang="en-US" sz="1400" b="0">
                <a:solidFill>
                  <a:srgbClr val="333333"/>
                </a:solidFill>
                <a:latin typeface="Calibri" panose="020F0502020204030204" charset="0"/>
              </a:rPr>
              <a:t>Amatlain Elizabeth Kabua </a:t>
            </a:r>
            <a:r>
              <a:rPr lang="en-US" sz="1400" b="0">
                <a:latin typeface="Calibri" panose="020F0502020204030204" charset="0"/>
                <a:cs typeface="Times New Roman" panose="02020603050405020304" charset="0"/>
              </a:rPr>
              <a:t>gave a very warm welcome in her cozy UN office and spoke with the group for over two hours. </a:t>
            </a:r>
            <a:endParaRPr lang="en-US" sz="1400" b="0">
              <a:latin typeface="Calibri" panose="020F0502020204030204" charset="0"/>
              <a:cs typeface="Times New Roman" panose="02020603050405020304" charset="0"/>
            </a:endParaRPr>
          </a:p>
        </p:txBody>
      </p:sp>
      <p:sp>
        <p:nvSpPr>
          <p:cNvPr id="9" name="Text Box 9"/>
          <p:cNvSpPr txBox="1"/>
          <p:nvPr/>
        </p:nvSpPr>
        <p:spPr>
          <a:xfrm>
            <a:off x="118745" y="44450"/>
            <a:ext cx="8966835" cy="554990"/>
          </a:xfrm>
          <a:prstGeom prst="rect">
            <a:avLst/>
          </a:prstGeom>
          <a:solidFill>
            <a:schemeClr val="accent5">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800" b="1" kern="100">
                <a:latin typeface="Calibri" panose="020F0502020204030204"/>
                <a:ea typeface="Calibri" panose="020F0502020204030204"/>
                <a:cs typeface="Times New Roman" panose="02020603050405020304"/>
                <a:sym typeface="Times New Roman" panose="02020603050405020304"/>
              </a:rPr>
              <a:t>United Nations Missions!</a:t>
            </a:r>
            <a:r>
              <a:rPr lang="en-US" altLang="zh-CN" sz="1200" kern="100">
                <a:latin typeface="Calibri" panose="020F0502020204030204"/>
                <a:ea typeface="Calibri" panose="020F0502020204030204"/>
                <a:cs typeface="Times New Roman" panose="02020603050405020304"/>
                <a:sym typeface="Times New Roman" panose="02020603050405020304"/>
              </a:rPr>
              <a:t> </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274955"/>
            <a:ext cx="8228965" cy="418465"/>
          </a:xfrm>
        </p:spPr>
        <p:txBody>
          <a:bodyPr/>
          <a:p>
            <a:pPr algn="ctr"/>
            <a:r>
              <a:rPr lang="en-US"/>
              <a:t>Rhode Island: Providence, Bristol</a:t>
            </a:r>
            <a:endParaRPr lang="en-US"/>
          </a:p>
        </p:txBody>
      </p:sp>
      <p:pic>
        <p:nvPicPr>
          <p:cNvPr id="6" name="Picture 4" descr="IMG_256"/>
          <p:cNvPicPr>
            <a:picLocks noChangeAspect="1"/>
          </p:cNvPicPr>
          <p:nvPr>
            <p:ph/>
          </p:nvPr>
        </p:nvPicPr>
        <p:blipFill>
          <a:blip r:embed="rId1"/>
          <a:stretch>
            <a:fillRect/>
          </a:stretch>
        </p:blipFill>
        <p:spPr>
          <a:xfrm>
            <a:off x="3020060" y="764540"/>
            <a:ext cx="3103880" cy="2158365"/>
          </a:xfrm>
          <a:prstGeom prst="rect">
            <a:avLst/>
          </a:prstGeom>
          <a:noFill/>
          <a:ln w="9525">
            <a:noFill/>
          </a:ln>
        </p:spPr>
      </p:pic>
      <p:sp>
        <p:nvSpPr>
          <p:cNvPr id="7" name="Text Box 6"/>
          <p:cNvSpPr txBox="1"/>
          <p:nvPr/>
        </p:nvSpPr>
        <p:spPr>
          <a:xfrm>
            <a:off x="3019743" y="2924810"/>
            <a:ext cx="3104515" cy="460375"/>
          </a:xfrm>
          <a:prstGeom prst="rect">
            <a:avLst/>
          </a:prstGeom>
          <a:noFill/>
          <a:ln w="9525">
            <a:noFill/>
          </a:ln>
        </p:spPr>
        <p:txBody>
          <a:bodyPr wrap="square">
            <a:spAutoFit/>
          </a:bodyPr>
          <a:p>
            <a:pPr indent="0" algn="ctr"/>
            <a:r>
              <a:rPr lang="en-US" sz="1200" b="0">
                <a:latin typeface="Calibri" panose="020F0502020204030204" charset="0"/>
                <a:ea typeface="SimSun" panose="02010600030101010101" pitchFamily="2" charset="-122"/>
              </a:rPr>
              <a:t>Golden Rule crew are greeted by members of the Pokanoket tribe. </a:t>
            </a:r>
            <a:endParaRPr lang="en-US"/>
          </a:p>
        </p:txBody>
      </p:sp>
      <p:pic>
        <p:nvPicPr>
          <p:cNvPr id="8" name="Content Placeholder 7" descr="C:\Users\helen\Pictures Golden Rule\2023-06-11 Providence RI\Best\Extraordinary Rendition Band Better 20230611_191618.jpgExtraordinary Rendition Band Better 20230611_191618"/>
          <p:cNvPicPr>
            <a:picLocks noChangeAspect="1"/>
          </p:cNvPicPr>
          <p:nvPr>
            <p:ph/>
          </p:nvPr>
        </p:nvPicPr>
        <p:blipFill>
          <a:blip r:embed="rId2"/>
          <a:srcRect/>
          <a:stretch>
            <a:fillRect/>
          </a:stretch>
        </p:blipFill>
        <p:spPr>
          <a:xfrm>
            <a:off x="594360" y="3994785"/>
            <a:ext cx="8152765" cy="2724785"/>
          </a:xfrm>
          <a:prstGeom prst="rect">
            <a:avLst/>
          </a:prstGeom>
        </p:spPr>
      </p:pic>
      <p:sp>
        <p:nvSpPr>
          <p:cNvPr id="9" name="Text Box 8"/>
          <p:cNvSpPr txBox="1"/>
          <p:nvPr/>
        </p:nvSpPr>
        <p:spPr>
          <a:xfrm>
            <a:off x="596900" y="4001135"/>
            <a:ext cx="8152130" cy="368300"/>
          </a:xfrm>
          <a:prstGeom prst="rect">
            <a:avLst/>
          </a:prstGeom>
          <a:noFill/>
        </p:spPr>
        <p:txBody>
          <a:bodyPr wrap="square" rtlCol="0">
            <a:spAutoFit/>
          </a:bodyPr>
          <a:p>
            <a:pPr algn="ctr"/>
            <a:r>
              <a:rPr lang="en-US"/>
              <a:t>The Extraordinary Rendition Band played rousing music on the dock!</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2023-07-04 Statue of Liberty Cropped"/>
          <p:cNvPicPr>
            <a:picLocks noChangeAspect="1"/>
          </p:cNvPicPr>
          <p:nvPr/>
        </p:nvPicPr>
        <p:blipFill>
          <a:blip r:embed="rId1"/>
          <a:stretch>
            <a:fillRect/>
          </a:stretch>
        </p:blipFill>
        <p:spPr>
          <a:xfrm>
            <a:off x="1953260" y="0"/>
            <a:ext cx="523748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60680" y="230505"/>
            <a:ext cx="8465185" cy="583565"/>
          </a:xfrm>
          <a:prstGeom prst="rect">
            <a:avLst/>
          </a:prstGeom>
          <a:noFill/>
        </p:spPr>
        <p:txBody>
          <a:bodyPr wrap="square" rtlCol="0">
            <a:spAutoFit/>
          </a:bodyPr>
          <a:p>
            <a:pPr algn="ctr"/>
            <a:r>
              <a:rPr lang="en-US" sz="3200"/>
              <a:t>Erie Canal</a:t>
            </a:r>
            <a:endParaRPr lang="en-US" sz="3200"/>
          </a:p>
        </p:txBody>
      </p:sp>
      <p:pic>
        <p:nvPicPr>
          <p:cNvPr id="3" name="Picture 2" descr="IMG_1087"/>
          <p:cNvPicPr>
            <a:picLocks noChangeAspect="1"/>
          </p:cNvPicPr>
          <p:nvPr/>
        </p:nvPicPr>
        <p:blipFill>
          <a:blip r:embed="rId1"/>
          <a:stretch>
            <a:fillRect/>
          </a:stretch>
        </p:blipFill>
        <p:spPr>
          <a:xfrm>
            <a:off x="2461895" y="814070"/>
            <a:ext cx="4219575" cy="56261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descr="IMG_1119"/>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340485" y="329565"/>
            <a:ext cx="6274435" cy="521970"/>
          </a:xfrm>
          <a:prstGeom prst="rect">
            <a:avLst/>
          </a:prstGeom>
          <a:noFill/>
        </p:spPr>
        <p:txBody>
          <a:bodyPr wrap="square" rtlCol="0">
            <a:spAutoFit/>
          </a:bodyPr>
          <a:p>
            <a:pPr algn="ctr"/>
            <a:r>
              <a:rPr lang="en-US" sz="2800" b="1"/>
              <a:t>Toronto</a:t>
            </a:r>
            <a:endParaRPr lang="en-US" sz="2800" b="1"/>
          </a:p>
        </p:txBody>
      </p:sp>
      <p:pic>
        <p:nvPicPr>
          <p:cNvPr id="5" name="Picture 4" descr="IMG_1360"/>
          <p:cNvPicPr>
            <a:picLocks noChangeAspect="1"/>
          </p:cNvPicPr>
          <p:nvPr/>
        </p:nvPicPr>
        <p:blipFill>
          <a:blip r:embed="rId1"/>
          <a:stretch>
            <a:fillRect/>
          </a:stretch>
        </p:blipFill>
        <p:spPr>
          <a:xfrm>
            <a:off x="490220" y="743585"/>
            <a:ext cx="8321675" cy="624141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563"/>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Great Lakes Map with Nuclear Facilities"/>
          <p:cNvPicPr>
            <a:picLocks noChangeAspect="1"/>
          </p:cNvPicPr>
          <p:nvPr/>
        </p:nvPicPr>
        <p:blipFill>
          <a:blip r:embed="rId1"/>
          <a:stretch>
            <a:fillRect/>
          </a:stretch>
        </p:blipFill>
        <p:spPr>
          <a:xfrm>
            <a:off x="134620" y="0"/>
            <a:ext cx="887476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380048" y="97790"/>
            <a:ext cx="8383905" cy="527050"/>
          </a:xfrm>
        </p:spPr>
        <p:txBody>
          <a:bodyPr/>
          <a:p>
            <a:pPr algn="ctr"/>
            <a:r>
              <a:rPr lang="en-US" sz="2000" b="1"/>
              <a:t>2024  Pacific Northwest Voyage</a:t>
            </a:r>
            <a:endParaRPr lang="en-US" sz="2000" b="1"/>
          </a:p>
        </p:txBody>
      </p:sp>
      <p:pic>
        <p:nvPicPr>
          <p:cNvPr id="4" name="Content Placeholder 3" descr="C:\Users\helen\Documents Golden Rule\__2024 Plan\Sail Plan 2024 C Compressed.jpgSail Plan 2024 C Compressed"/>
          <p:cNvPicPr>
            <a:picLocks noChangeAspect="1"/>
          </p:cNvPicPr>
          <p:nvPr>
            <p:ph/>
          </p:nvPr>
        </p:nvPicPr>
        <p:blipFill>
          <a:blip r:embed="rId1"/>
          <a:srcRect/>
          <a:stretch>
            <a:fillRect/>
          </a:stretch>
        </p:blipFill>
        <p:spPr>
          <a:xfrm>
            <a:off x="213995" y="624840"/>
            <a:ext cx="3230245" cy="5355590"/>
          </a:xfrm>
          <a:prstGeom prst="rect">
            <a:avLst/>
          </a:prstGeom>
          <a:ln w="38100">
            <a:solidFill>
              <a:schemeClr val="accent1"/>
            </a:solidFill>
          </a:ln>
        </p:spPr>
      </p:pic>
      <p:sp>
        <p:nvSpPr>
          <p:cNvPr id="100" name="Text Box 99"/>
          <p:cNvSpPr txBox="1"/>
          <p:nvPr/>
        </p:nvSpPr>
        <p:spPr>
          <a:xfrm>
            <a:off x="3824605" y="516890"/>
            <a:ext cx="5273675" cy="6341110"/>
          </a:xfrm>
          <a:prstGeom prst="rect">
            <a:avLst/>
          </a:prstGeom>
          <a:noFill/>
          <a:ln w="9525">
            <a:noFill/>
          </a:ln>
        </p:spPr>
        <p:txBody>
          <a:bodyPr>
            <a:noAutofit/>
          </a:bodyPr>
          <a:p>
            <a:pPr indent="0" fontAlgn="auto">
              <a:spcAft>
                <a:spcPts val="0"/>
              </a:spcAft>
            </a:pPr>
            <a:r>
              <a:rPr lang="en-US" b="0">
                <a:latin typeface="Calibri" panose="020F0502020204030204" charset="0"/>
                <a:ea typeface="SimSun" panose="02010600030101010101" pitchFamily="2" charset="-122"/>
              </a:rPr>
              <a:t>Sat 7/6 		Eureka, CA</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Humboldt Bay sail, celebration with the historic Madaket ferry</a:t>
            </a:r>
            <a:endParaRPr lang="en-US" b="0">
              <a:latin typeface="Calibri" panose="020F0502020204030204" charset="0"/>
              <a:ea typeface="SimSun" panose="02010600030101010101" pitchFamily="2" charset="-122"/>
            </a:endParaRPr>
          </a:p>
          <a:p>
            <a:pPr indent="0" fontAlgn="auto">
              <a:spcAft>
                <a:spcPts val="0"/>
              </a:spcAft>
            </a:pPr>
            <a:r>
              <a:rPr lang="en-US" b="0">
                <a:latin typeface="Calibri" panose="020F0502020204030204" charset="0"/>
                <a:ea typeface="SimSun" panose="02010600030101010101" pitchFamily="2" charset="-122"/>
              </a:rPr>
              <a:t>Mon 7/15	Eureka, CA</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Departure, Press Conference</a:t>
            </a:r>
            <a:endParaRPr lang="en-US" b="1">
              <a:latin typeface="Calibri" panose="020F0502020204030204" charset="0"/>
              <a:ea typeface="SimSun" panose="02010600030101010101" pitchFamily="2" charset="-122"/>
            </a:endParaRPr>
          </a:p>
          <a:p>
            <a:pPr indent="0" fontAlgn="auto">
              <a:spcAft>
                <a:spcPts val="0"/>
              </a:spcAft>
            </a:pPr>
            <a:r>
              <a:rPr lang="en-US" b="0">
                <a:latin typeface="Calibri" panose="020F0502020204030204" charset="0"/>
                <a:ea typeface="SimSun" panose="02010600030101010101" pitchFamily="2" charset="-122"/>
              </a:rPr>
              <a:t>Sat 7/27		Bangor, WA</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Protest Nuclear Submarines</a:t>
            </a:r>
            <a:endParaRPr lang="en-US" b="1">
              <a:latin typeface="Calibri" panose="020F0502020204030204" charset="0"/>
              <a:ea typeface="SimSun" panose="02010600030101010101" pitchFamily="2" charset="-122"/>
            </a:endParaRPr>
          </a:p>
          <a:p>
            <a:pPr lvl="0" indent="0" fontAlgn="auto">
              <a:spcAft>
                <a:spcPts val="0"/>
              </a:spcAft>
            </a:pPr>
            <a:r>
              <a:rPr lang="en-US" b="0">
                <a:latin typeface="Calibri" panose="020F0502020204030204" charset="0"/>
                <a:ea typeface="SimSun" panose="02010600030101010101" pitchFamily="2" charset="-122"/>
              </a:rPr>
              <a:t>Mon 7/29 – Mon 8/26 Seattle, Tacoma, Olympia, Bremerton, Everett, Vancouver BC, Friday Harbor</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7/30 - 8/4 Fleet Week and Air Show Protest</a:t>
            </a:r>
            <a:br>
              <a:rPr lang="en-US" b="1">
                <a:latin typeface="Calibri" panose="020F0502020204030204" charset="0"/>
                <a:ea typeface="SimSun" panose="02010600030101010101" pitchFamily="2" charset="-122"/>
              </a:rPr>
            </a:br>
            <a:r>
              <a:rPr lang="en-US" b="1">
                <a:latin typeface="Calibri" panose="020F0502020204030204" charset="0"/>
                <a:ea typeface="SimSun" panose="02010600030101010101" pitchFamily="2" charset="-122"/>
              </a:rPr>
              <a:t>8/2-6          Hiroshima Commemorations</a:t>
            </a:r>
            <a:br>
              <a:rPr lang="en-US" b="1">
                <a:latin typeface="Calibri" panose="020F0502020204030204" charset="0"/>
                <a:ea typeface="SimSun" panose="02010600030101010101" pitchFamily="2" charset="-122"/>
              </a:rPr>
            </a:br>
            <a:r>
              <a:rPr lang="en-US" b="1">
                <a:latin typeface="Calibri" panose="020F0502020204030204" charset="0"/>
                <a:ea typeface="SimSun" panose="02010600030101010101" pitchFamily="2" charset="-122"/>
              </a:rPr>
              <a:t>8/27            Friday Harbor Yacht Club</a:t>
            </a:r>
            <a:endParaRPr lang="en-US" b="1">
              <a:latin typeface="Calibri" panose="020F0502020204030204" charset="0"/>
              <a:ea typeface="SimSun" panose="02010600030101010101" pitchFamily="2" charset="-122"/>
            </a:endParaRPr>
          </a:p>
          <a:p>
            <a:pPr indent="0" fontAlgn="auto">
              <a:spcAft>
                <a:spcPts val="0"/>
              </a:spcAft>
            </a:pPr>
            <a:r>
              <a:rPr lang="en-US" b="0">
                <a:latin typeface="Calibri" panose="020F0502020204030204" charset="0"/>
                <a:ea typeface="SimSun" panose="02010600030101010101" pitchFamily="2" charset="-122"/>
              </a:rPr>
              <a:t>Fri 8/30 – Wed 9/04 Victoria, BC</a:t>
            </a:r>
            <a:endParaRPr lang="en-US" b="0">
              <a:latin typeface="Calibri" panose="020F0502020204030204" charset="0"/>
              <a:ea typeface="SimSun" panose="02010600030101010101" pitchFamily="2" charset="-122"/>
            </a:endParaRPr>
          </a:p>
          <a:p>
            <a:pPr lvl="1" indent="0" fontAlgn="auto">
              <a:spcAft>
                <a:spcPts val="600"/>
              </a:spcAft>
            </a:pPr>
            <a:r>
              <a:rPr lang="en-US" b="1">
                <a:latin typeface="Calibri" panose="020F0502020204030204" charset="0"/>
                <a:ea typeface="SimSun" panose="02010600030101010101" pitchFamily="2" charset="-122"/>
              </a:rPr>
              <a:t>Victoria Classic Boat Festival</a:t>
            </a:r>
            <a:endParaRPr lang="en-US" b="1">
              <a:latin typeface="Calibri" panose="020F0502020204030204" charset="0"/>
              <a:ea typeface="SimSun" panose="02010600030101010101" pitchFamily="2" charset="-122"/>
            </a:endParaRPr>
          </a:p>
          <a:p>
            <a:pPr lvl="0" indent="0" fontAlgn="auto">
              <a:spcAft>
                <a:spcPts val="0"/>
              </a:spcAft>
            </a:pPr>
            <a:r>
              <a:rPr lang="en-US" b="0">
                <a:latin typeface="Calibri" panose="020F0502020204030204" charset="0"/>
                <a:ea typeface="SimSun" panose="02010600030101010101" pitchFamily="2" charset="-122"/>
              </a:rPr>
              <a:t>Fri 9/06 – Sun 9/08 Port Townsend, WA</a:t>
            </a:r>
            <a:endParaRPr lang="en-US" b="0">
              <a:latin typeface="Calibri" panose="020F0502020204030204" charset="0"/>
              <a:ea typeface="SimSun" panose="02010600030101010101" pitchFamily="2" charset="-122"/>
            </a:endParaRPr>
          </a:p>
          <a:p>
            <a:pPr lvl="1" indent="0" fontAlgn="auto">
              <a:spcAft>
                <a:spcPts val="600"/>
              </a:spcAft>
            </a:pPr>
            <a:r>
              <a:rPr lang="en-US" b="1">
                <a:latin typeface="Calibri" panose="020F0502020204030204" charset="0"/>
                <a:ea typeface="SimSun" panose="02010600030101010101" pitchFamily="2" charset="-122"/>
              </a:rPr>
              <a:t>Port Townsend Wooden Boat Festival</a:t>
            </a:r>
            <a:endParaRPr lang="en-US" b="1">
              <a:latin typeface="Calibri" panose="020F0502020204030204" charset="0"/>
              <a:ea typeface="SimSun" panose="02010600030101010101" pitchFamily="2" charset="-122"/>
            </a:endParaRPr>
          </a:p>
          <a:p>
            <a:pPr indent="0" fontAlgn="auto">
              <a:spcAft>
                <a:spcPts val="0"/>
              </a:spcAft>
            </a:pPr>
            <a:r>
              <a:rPr lang="en-US" b="0">
                <a:latin typeface="Calibri" panose="020F0502020204030204" charset="0"/>
                <a:ea typeface="SimSun" panose="02010600030101010101" pitchFamily="2" charset="-122"/>
              </a:rPr>
              <a:t>Fri 9/13 – Wed 9/18 Vancouver, WA &amp; Portland, OR</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9/14 Vancouver Peace Fair</a:t>
            </a:r>
            <a:endParaRPr lang="en-US" b="1">
              <a:latin typeface="Calibri" panose="020F0502020204030204" charset="0"/>
              <a:ea typeface="SimSun" panose="02010600030101010101" pitchFamily="2" charset="-122"/>
            </a:endParaRPr>
          </a:p>
          <a:p>
            <a:pPr indent="0" fontAlgn="auto">
              <a:spcAft>
                <a:spcPts val="0"/>
              </a:spcAft>
            </a:pPr>
            <a:r>
              <a:rPr lang="en-US" b="0">
                <a:latin typeface="Calibri" panose="020F0502020204030204" charset="0"/>
                <a:ea typeface="SimSun" panose="02010600030101010101" pitchFamily="2" charset="-122"/>
              </a:rPr>
              <a:t>Mon 9/30 Eureka, CA</a:t>
            </a:r>
            <a:endParaRPr lang="en-US" b="0">
              <a:latin typeface="Calibri" panose="020F0502020204030204" charset="0"/>
              <a:ea typeface="SimSun" panose="02010600030101010101" pitchFamily="2" charset="-122"/>
            </a:endParaRPr>
          </a:p>
          <a:p>
            <a:pPr lvl="1" indent="0" fontAlgn="auto">
              <a:spcAft>
                <a:spcPts val="900"/>
              </a:spcAft>
            </a:pPr>
            <a:r>
              <a:rPr lang="en-US" b="1">
                <a:latin typeface="Calibri" panose="020F0502020204030204" charset="0"/>
                <a:ea typeface="SimSun" panose="02010600030101010101" pitchFamily="2" charset="-122"/>
              </a:rPr>
              <a:t>Welcome Home</a:t>
            </a:r>
            <a:r>
              <a:rPr lang="en-US" b="1">
                <a:latin typeface="Calibri" panose="020F0502020204030204" charset="0"/>
                <a:ea typeface="SimSun" panose="02010600030101010101" pitchFamily="2" charset="-122"/>
              </a:rPr>
              <a:t> Party, Press Conference</a:t>
            </a:r>
            <a:endParaRPr lang="en-US" b="1">
              <a:latin typeface="Calibri" panose="020F0502020204030204" charset="0"/>
              <a:ea typeface="SimSun"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FP logo.png"/>
          <p:cNvPicPr>
            <a:picLocks noChangeAspect="1"/>
          </p:cNvPicPr>
          <p:nvPr/>
        </p:nvPicPr>
        <p:blipFill>
          <a:blip r:embed="rId1" cstate="print"/>
          <a:stretch>
            <a:fillRect/>
          </a:stretch>
        </p:blipFill>
        <p:spPr>
          <a:xfrm>
            <a:off x="861695" y="786130"/>
            <a:ext cx="2169160" cy="1558290"/>
          </a:xfrm>
          <a:prstGeom prst="rect">
            <a:avLst/>
          </a:prstGeom>
        </p:spPr>
      </p:pic>
      <p:sp>
        <p:nvSpPr>
          <p:cNvPr id="4" name="TextBox 3"/>
          <p:cNvSpPr txBox="1"/>
          <p:nvPr/>
        </p:nvSpPr>
        <p:spPr>
          <a:xfrm>
            <a:off x="707390" y="2585085"/>
            <a:ext cx="7817485" cy="3638550"/>
          </a:xfrm>
          <a:prstGeom prst="rect">
            <a:avLst/>
          </a:prstGeom>
          <a:noFill/>
        </p:spPr>
        <p:txBody>
          <a:bodyPr wrap="square" rtlCol="0">
            <a:noAutofit/>
          </a:bodyPr>
          <a:lstStyle/>
          <a:p>
            <a:pPr algn="ctr"/>
            <a:r>
              <a:rPr lang="en-US" sz="2800" b="1" dirty="0" smtClean="0"/>
              <a:t>The Golden Rule is a </a:t>
            </a:r>
            <a:br>
              <a:rPr lang="en-US" sz="2800" b="1" dirty="0" smtClean="0"/>
            </a:br>
            <a:r>
              <a:rPr lang="en-US" sz="2800" b="1" dirty="0" smtClean="0"/>
              <a:t>Project of Veterans For Peace</a:t>
            </a:r>
            <a:endParaRPr lang="en-US" sz="2800" b="1" dirty="0" smtClean="0"/>
          </a:p>
          <a:p>
            <a:pPr algn="ctr"/>
            <a:endParaRPr lang="en-US" sz="2800" b="1" dirty="0" smtClean="0"/>
          </a:p>
          <a:p>
            <a:pPr marL="457200" indent="-457200" algn="l">
              <a:buFont typeface="Arial" panose="020B0604020202020204" pitchFamily="34" charset="0"/>
              <a:buChar char="•"/>
            </a:pPr>
            <a:r>
              <a:rPr lang="en-US" sz="2800" b="1" dirty="0" smtClean="0"/>
              <a:t>100 US chapters</a:t>
            </a:r>
            <a:endParaRPr lang="en-US" sz="2800" b="1" dirty="0" smtClean="0"/>
          </a:p>
          <a:p>
            <a:pPr marL="457200" indent="-457200" algn="l">
              <a:buFont typeface="Arial" panose="020B0604020202020204" pitchFamily="34" charset="0"/>
              <a:buChar char="•"/>
            </a:pPr>
            <a:r>
              <a:rPr lang="en-US" sz="2800" b="1" dirty="0" smtClean="0"/>
              <a:t>10 international chapters</a:t>
            </a:r>
            <a:endParaRPr lang="en-US" sz="2800" b="1" dirty="0" smtClean="0"/>
          </a:p>
          <a:p>
            <a:pPr marL="457200" indent="-457200" algn="l">
              <a:buFont typeface="Arial" panose="020B0604020202020204" pitchFamily="34" charset="0"/>
              <a:buChar char="•"/>
            </a:pPr>
            <a:r>
              <a:rPr lang="en-US" sz="2800" b="1" dirty="0" smtClean="0"/>
              <a:t>3000 members</a:t>
            </a:r>
            <a:endParaRPr lang="en-US" sz="2800" b="1" dirty="0" smtClean="0"/>
          </a:p>
          <a:p>
            <a:pPr marL="457200" indent="-457200" algn="l">
              <a:buFont typeface="Arial" panose="020B0604020202020204" pitchFamily="34" charset="0"/>
              <a:buChar char="•"/>
            </a:pPr>
            <a:endParaRPr lang="en-US" sz="2800" b="1" dirty="0" smtClean="0"/>
          </a:p>
          <a:p>
            <a:pPr algn="ctr"/>
            <a:endParaRPr lang="en-US" sz="2800" b="1" dirty="0" smtClean="0"/>
          </a:p>
          <a:p>
            <a:endParaRPr lang="en-US" sz="2800" b="1" dirty="0" smtClean="0"/>
          </a:p>
        </p:txBody>
      </p:sp>
      <p:pic>
        <p:nvPicPr>
          <p:cNvPr id="5" name="Picture 4" descr="Back of boat.jpg"/>
          <p:cNvPicPr>
            <a:picLocks noChangeAspect="1"/>
          </p:cNvPicPr>
          <p:nvPr/>
        </p:nvPicPr>
        <p:blipFill>
          <a:blip r:embed="rId2"/>
          <a:stretch>
            <a:fillRect/>
          </a:stretch>
        </p:blipFill>
        <p:spPr>
          <a:xfrm>
            <a:off x="5360670" y="920115"/>
            <a:ext cx="2921000" cy="142367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73710" y="286385"/>
            <a:ext cx="8289290" cy="768350"/>
          </a:xfrm>
          <a:prstGeom prst="rect">
            <a:avLst/>
          </a:prstGeom>
          <a:noFill/>
        </p:spPr>
        <p:txBody>
          <a:bodyPr wrap="square" rtlCol="0">
            <a:spAutoFit/>
          </a:bodyPr>
          <a:p>
            <a:r>
              <a:rPr lang="en-US" sz="4400">
                <a:latin typeface="+mj-lt"/>
                <a:ea typeface="+mj-ea"/>
                <a:cs typeface="+mj-cs"/>
              </a:rPr>
              <a:t>Program: 600+ Presentations</a:t>
            </a:r>
            <a:endParaRPr lang="en-US" sz="4400">
              <a:latin typeface="+mj-lt"/>
              <a:ea typeface="+mj-ea"/>
              <a:cs typeface="+mj-cs"/>
            </a:endParaRPr>
          </a:p>
        </p:txBody>
      </p:sp>
      <p:pic>
        <p:nvPicPr>
          <p:cNvPr id="3" name="Picture 2" descr="Helen speaking"/>
          <p:cNvPicPr>
            <a:picLocks noChangeAspect="1"/>
          </p:cNvPicPr>
          <p:nvPr/>
        </p:nvPicPr>
        <p:blipFill>
          <a:blip r:embed="rId1"/>
          <a:srcRect/>
          <a:stretch>
            <a:fillRect/>
          </a:stretch>
        </p:blipFill>
        <p:spPr>
          <a:xfrm>
            <a:off x="1945005" y="1054735"/>
            <a:ext cx="4723130" cy="546989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762000" y="229235"/>
            <a:ext cx="7851775" cy="1322070"/>
          </a:xfrm>
          <a:prstGeom prst="rect">
            <a:avLst/>
          </a:prstGeom>
          <a:noFill/>
        </p:spPr>
        <p:txBody>
          <a:bodyPr wrap="none" rtlCol="0">
            <a:spAutoFit/>
          </a:bodyPr>
          <a:p>
            <a:pPr algn="l"/>
            <a:r>
              <a:rPr lang="en-US" sz="4400">
                <a:latin typeface="+mj-lt"/>
                <a:ea typeface="+mj-ea"/>
                <a:cs typeface="+mj-cs"/>
              </a:rPr>
              <a:t>Program: Fleet Week Protests</a:t>
            </a:r>
            <a:endParaRPr lang="en-US" sz="4400">
              <a:latin typeface="+mj-lt"/>
              <a:ea typeface="+mj-ea"/>
              <a:cs typeface="+mj-cs"/>
            </a:endParaRPr>
          </a:p>
          <a:p>
            <a:pPr algn="l"/>
            <a:r>
              <a:rPr lang="en-US"/>
              <a:t>Bringing a message of Peace in contrast to the Machines of War, Inspiring Activists!</a:t>
            </a:r>
            <a:endParaRPr lang="en-US"/>
          </a:p>
          <a:p>
            <a:pPr algn="l"/>
            <a:r>
              <a:rPr lang="en-US">
                <a:sym typeface="+mn-ea"/>
              </a:rPr>
              <a:t>Fleet Week in Seattle, Portland, San Francisco, Los Angeles, San Diego</a:t>
            </a:r>
            <a:endParaRPr lang="en-US"/>
          </a:p>
        </p:txBody>
      </p:sp>
      <p:pic>
        <p:nvPicPr>
          <p:cNvPr id="53" name="Picture 34" descr="0904171041a.jpg"/>
          <p:cNvPicPr>
            <a:picLocks noChangeAspect="1"/>
          </p:cNvPicPr>
          <p:nvPr/>
        </p:nvPicPr>
        <p:blipFill>
          <a:blip r:embed="rId1"/>
          <a:srcRect r="-7058"/>
          <a:stretch>
            <a:fillRect/>
          </a:stretch>
        </p:blipFill>
        <p:spPr>
          <a:xfrm>
            <a:off x="0" y="1656080"/>
            <a:ext cx="4618355" cy="2829560"/>
          </a:xfrm>
          <a:prstGeom prst="rect">
            <a:avLst/>
          </a:prstGeom>
        </p:spPr>
      </p:pic>
      <p:pic>
        <p:nvPicPr>
          <p:cNvPr id="4" name="Picture 3" descr="097-Fleet-Week-with-Code-Pink-1010151032d-Fenders-Removed"/>
          <p:cNvPicPr>
            <a:picLocks noChangeAspect="1"/>
          </p:cNvPicPr>
          <p:nvPr/>
        </p:nvPicPr>
        <p:blipFill>
          <a:blip r:embed="rId2"/>
          <a:stretch>
            <a:fillRect/>
          </a:stretch>
        </p:blipFill>
        <p:spPr>
          <a:xfrm>
            <a:off x="0" y="4191000"/>
            <a:ext cx="4698365" cy="2642870"/>
          </a:xfrm>
          <a:prstGeom prst="rect">
            <a:avLst/>
          </a:prstGeom>
        </p:spPr>
      </p:pic>
      <p:pic>
        <p:nvPicPr>
          <p:cNvPr id="2" name="Picture 1" descr="094-DSC04707-Cropped-Warship"/>
          <p:cNvPicPr>
            <a:picLocks noChangeAspect="1"/>
          </p:cNvPicPr>
          <p:nvPr/>
        </p:nvPicPr>
        <p:blipFill>
          <a:blip r:embed="rId3"/>
          <a:stretch>
            <a:fillRect/>
          </a:stretch>
        </p:blipFill>
        <p:spPr>
          <a:xfrm>
            <a:off x="3810000" y="1656080"/>
            <a:ext cx="5318125" cy="35464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81" descr="GZ Photo 2 Leonard.jpg"/>
          <p:cNvPicPr>
            <a:picLocks noChangeAspect="1"/>
          </p:cNvPicPr>
          <p:nvPr/>
        </p:nvPicPr>
        <p:blipFill>
          <a:blip r:embed="rId1">
            <a:lum bright="12000"/>
          </a:blip>
          <a:srcRect/>
          <a:stretch>
            <a:fillRect/>
          </a:stretch>
        </p:blipFill>
        <p:spPr>
          <a:xfrm>
            <a:off x="0" y="2311400"/>
            <a:ext cx="9142730" cy="4546600"/>
          </a:xfrm>
          <a:prstGeom prst="rect">
            <a:avLst/>
          </a:prstGeom>
          <a:noFill/>
          <a:ln w="9525">
            <a:noFill/>
          </a:ln>
        </p:spPr>
      </p:pic>
      <p:sp>
        <p:nvSpPr>
          <p:cNvPr id="3" name="Text Box 2"/>
          <p:cNvSpPr txBox="1"/>
          <p:nvPr/>
        </p:nvSpPr>
        <p:spPr>
          <a:xfrm>
            <a:off x="77470" y="152400"/>
            <a:ext cx="7386955" cy="1999615"/>
          </a:xfrm>
          <a:prstGeom prst="rect">
            <a:avLst/>
          </a:prstGeom>
          <a:noFill/>
        </p:spPr>
        <p:txBody>
          <a:bodyPr wrap="none" rtlCol="0">
            <a:spAutoFit/>
          </a:bodyPr>
          <a:p>
            <a:r>
              <a:rPr lang="en-US" sz="4400">
                <a:latin typeface="+mj-lt"/>
                <a:ea typeface="+mj-ea"/>
                <a:cs typeface="+mj-cs"/>
              </a:rPr>
              <a:t>Program: Protest at </a:t>
            </a:r>
            <a:br>
              <a:rPr lang="en-US" sz="4400">
                <a:latin typeface="+mj-lt"/>
                <a:ea typeface="+mj-ea"/>
                <a:cs typeface="+mj-cs"/>
              </a:rPr>
            </a:br>
            <a:r>
              <a:rPr lang="en-US" sz="4400">
                <a:latin typeface="+mj-lt"/>
                <a:ea typeface="+mj-ea"/>
                <a:cs typeface="+mj-cs"/>
              </a:rPr>
              <a:t>Nuclear-Armed Submarine Base</a:t>
            </a:r>
            <a:r>
              <a:rPr lang="en-US" b="1"/>
              <a:t> </a:t>
            </a:r>
            <a:endParaRPr lang="en-US" b="1"/>
          </a:p>
          <a:p>
            <a:endParaRPr lang="en-US"/>
          </a:p>
          <a:p>
            <a:r>
              <a:rPr lang="en-US"/>
              <a:t>First water-based protest since 1982 was with Golden Rule in 2016</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81000" y="370840"/>
            <a:ext cx="2354580" cy="1445260"/>
          </a:xfrm>
          <a:prstGeom prst="rect">
            <a:avLst/>
          </a:prstGeom>
          <a:noFill/>
        </p:spPr>
        <p:txBody>
          <a:bodyPr wrap="none" rtlCol="0">
            <a:spAutoFit/>
          </a:bodyPr>
          <a:p>
            <a:r>
              <a:rPr lang="en-US" sz="4400">
                <a:latin typeface="+mj-lt"/>
                <a:ea typeface="+mj-ea"/>
                <a:cs typeface="+mj-cs"/>
              </a:rPr>
              <a:t>Program: </a:t>
            </a:r>
            <a:br>
              <a:rPr lang="en-US" sz="4400">
                <a:latin typeface="+mj-lt"/>
                <a:ea typeface="+mj-ea"/>
                <a:cs typeface="+mj-cs"/>
              </a:rPr>
            </a:br>
            <a:r>
              <a:rPr lang="en-US" sz="4400">
                <a:latin typeface="+mj-lt"/>
                <a:ea typeface="+mj-ea"/>
                <a:cs typeface="+mj-cs"/>
              </a:rPr>
              <a:t>Day Sails</a:t>
            </a:r>
            <a:endParaRPr lang="en-US" sz="4400">
              <a:latin typeface="+mj-lt"/>
              <a:ea typeface="+mj-ea"/>
              <a:cs typeface="+mj-cs"/>
            </a:endParaRPr>
          </a:p>
        </p:txBody>
      </p:sp>
      <p:pic>
        <p:nvPicPr>
          <p:cNvPr id="4" name="Picture 3" descr="0606181435"/>
          <p:cNvPicPr>
            <a:picLocks noChangeAspect="1"/>
          </p:cNvPicPr>
          <p:nvPr/>
        </p:nvPicPr>
        <p:blipFill>
          <a:blip r:embed="rId1"/>
          <a:srcRect/>
          <a:stretch>
            <a:fillRect/>
          </a:stretch>
        </p:blipFill>
        <p:spPr>
          <a:xfrm rot="5400000">
            <a:off x="3295650" y="971550"/>
            <a:ext cx="6473825" cy="48355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0625171141"/>
          <p:cNvPicPr>
            <a:picLocks noChangeAspect="1"/>
          </p:cNvPicPr>
          <p:nvPr/>
        </p:nvPicPr>
        <p:blipFill>
          <a:blip r:embed="rId1"/>
          <a:stretch>
            <a:fillRect/>
          </a:stretch>
        </p:blipFill>
        <p:spPr>
          <a:xfrm>
            <a:off x="228600" y="1524000"/>
            <a:ext cx="8540115" cy="4803775"/>
          </a:xfrm>
          <a:prstGeom prst="rect">
            <a:avLst/>
          </a:prstGeom>
        </p:spPr>
      </p:pic>
      <p:sp>
        <p:nvSpPr>
          <p:cNvPr id="3" name="Text Box 2"/>
          <p:cNvSpPr txBox="1"/>
          <p:nvPr/>
        </p:nvSpPr>
        <p:spPr>
          <a:xfrm>
            <a:off x="228600" y="610235"/>
            <a:ext cx="4668520" cy="768350"/>
          </a:xfrm>
          <a:prstGeom prst="rect">
            <a:avLst/>
          </a:prstGeom>
          <a:noFill/>
        </p:spPr>
        <p:txBody>
          <a:bodyPr wrap="none" rtlCol="0">
            <a:spAutoFit/>
          </a:bodyPr>
          <a:p>
            <a:r>
              <a:rPr lang="en-US" sz="4400">
                <a:latin typeface="+mj-lt"/>
                <a:ea typeface="+mj-ea"/>
                <a:cs typeface="+mj-cs"/>
              </a:rPr>
              <a:t>Program: Boat tours</a:t>
            </a:r>
            <a:endParaRPr lang="en-US" sz="4400">
              <a:latin typeface="+mj-lt"/>
              <a:ea typeface="+mj-ea"/>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93800" y="525780"/>
            <a:ext cx="4937125" cy="768350"/>
          </a:xfrm>
          <a:prstGeom prst="rect">
            <a:avLst/>
          </a:prstGeom>
          <a:noFill/>
        </p:spPr>
        <p:txBody>
          <a:bodyPr wrap="none" rtlCol="0">
            <a:spAutoFit/>
          </a:bodyPr>
          <a:p>
            <a:r>
              <a:rPr lang="en-US" sz="4400">
                <a:latin typeface="+mj-lt"/>
                <a:ea typeface="+mj-ea"/>
                <a:cs typeface="+mj-cs"/>
              </a:rPr>
              <a:t>Program: Guest Crew</a:t>
            </a:r>
            <a:endParaRPr lang="en-US" sz="4400">
              <a:latin typeface="+mj-lt"/>
              <a:ea typeface="+mj-ea"/>
              <a:cs typeface="+mj-cs"/>
            </a:endParaRPr>
          </a:p>
        </p:txBody>
      </p:sp>
      <p:pic>
        <p:nvPicPr>
          <p:cNvPr id="3" name="Picture 2" descr="0822170812d"/>
          <p:cNvPicPr>
            <a:picLocks noChangeAspect="1"/>
          </p:cNvPicPr>
          <p:nvPr/>
        </p:nvPicPr>
        <p:blipFill>
          <a:blip r:embed="rId1"/>
          <a:stretch>
            <a:fillRect/>
          </a:stretch>
        </p:blipFill>
        <p:spPr>
          <a:xfrm>
            <a:off x="904240" y="1752600"/>
            <a:ext cx="7335520" cy="41186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1325563"/>
          </a:xfrm>
        </p:spPr>
        <p:txBody>
          <a:bodyPr>
            <a:normAutofit fontScale="90000"/>
          </a:bodyPr>
          <a:p>
            <a:pPr algn="ctr"/>
            <a:r>
              <a:rPr lang="en-US"/>
              <a:t>The Golden Rule</a:t>
            </a:r>
            <a:br>
              <a:rPr lang="en-US"/>
            </a:br>
            <a:r>
              <a:rPr lang="en-US" b="1" i="1"/>
              <a:t>A Weapon of Mass Education</a:t>
            </a:r>
            <a:endParaRPr lang="en-US" b="1" i="1"/>
          </a:p>
        </p:txBody>
      </p:sp>
      <p:sp>
        <p:nvSpPr>
          <p:cNvPr id="3" name="Content Placeholder 2"/>
          <p:cNvSpPr>
            <a:spLocks noGrp="1"/>
          </p:cNvSpPr>
          <p:nvPr>
            <p:ph sz="half" idx="1"/>
          </p:nvPr>
        </p:nvSpPr>
        <p:spPr>
          <a:xfrm>
            <a:off x="474345" y="1417955"/>
            <a:ext cx="8040370" cy="5012055"/>
          </a:xfrm>
        </p:spPr>
        <p:txBody>
          <a:bodyPr>
            <a:normAutofit/>
          </a:bodyPr>
          <a:p>
            <a:r>
              <a:rPr lang="en-US"/>
              <a:t>Past nuclear weapons tests, use, </a:t>
            </a:r>
            <a:br>
              <a:rPr lang="en-US"/>
            </a:br>
            <a:r>
              <a:rPr lang="en-US"/>
              <a:t>lasting effects on people and environment</a:t>
            </a:r>
            <a:endParaRPr lang="en-US"/>
          </a:p>
          <a:p>
            <a:r>
              <a:rPr lang="en-US"/>
              <a:t>Nuclear weapons are already used in war </a:t>
            </a:r>
            <a:br>
              <a:rPr lang="en-US"/>
            </a:br>
            <a:r>
              <a:rPr lang="en-US"/>
              <a:t>through threat of use </a:t>
            </a:r>
            <a:endParaRPr lang="en-US"/>
          </a:p>
          <a:p>
            <a:r>
              <a:rPr lang="en-US"/>
              <a:t>Effects of a nuclear war</a:t>
            </a:r>
            <a:endParaRPr lang="en-US"/>
          </a:p>
          <a:p>
            <a:r>
              <a:rPr lang="en-US"/>
              <a:t>Current dangers (China, Russia, N Korea)</a:t>
            </a:r>
            <a:endParaRPr lang="en-US"/>
          </a:p>
          <a:p>
            <a:pPr lvl="0"/>
            <a:r>
              <a:rPr lang="en-US" sz="2800"/>
              <a:t>Organizations (mentioned as Great Loop sponsors above)</a:t>
            </a:r>
            <a:endParaRPr lang="en-US" sz="2800"/>
          </a:p>
          <a:p>
            <a:endParaRPr lang="en-US"/>
          </a:p>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365125"/>
            <a:ext cx="7886700" cy="994410"/>
          </a:xfrm>
        </p:spPr>
        <p:txBody>
          <a:bodyPr/>
          <a:p>
            <a:r>
              <a:rPr lang="en-US"/>
              <a:t>Sponsors, Collaborators, Partners</a:t>
            </a:r>
            <a:endParaRPr lang="en-US"/>
          </a:p>
        </p:txBody>
      </p:sp>
      <p:sp>
        <p:nvSpPr>
          <p:cNvPr id="3" name="Content Placeholder 2"/>
          <p:cNvSpPr>
            <a:spLocks noGrp="1"/>
          </p:cNvSpPr>
          <p:nvPr>
            <p:ph sz="half" idx="1"/>
          </p:nvPr>
        </p:nvSpPr>
        <p:spPr>
          <a:xfrm>
            <a:off x="539750" y="1195705"/>
            <a:ext cx="8366125" cy="5434965"/>
          </a:xfrm>
        </p:spPr>
        <p:txBody>
          <a:bodyPr>
            <a:normAutofit fontScale="80000"/>
          </a:bodyPr>
          <a:p>
            <a:r>
              <a:rPr lang="en-US"/>
              <a:t>Women’s International League for Peace &amp; Freedom</a:t>
            </a:r>
            <a:endParaRPr lang="en-US"/>
          </a:p>
          <a:p>
            <a:r>
              <a:rPr lang="en-US"/>
              <a:t>Physicians for Social Responsibility</a:t>
            </a:r>
            <a:endParaRPr lang="en-US"/>
          </a:p>
          <a:p>
            <a:r>
              <a:rPr lang="en-US"/>
              <a:t>ICAN</a:t>
            </a:r>
            <a:endParaRPr lang="en-US"/>
          </a:p>
          <a:p>
            <a:r>
              <a:rPr lang="en-US"/>
              <a:t>Peace Action</a:t>
            </a:r>
            <a:endParaRPr lang="en-US"/>
          </a:p>
          <a:p>
            <a:r>
              <a:rPr lang="en-US"/>
              <a:t>CodePink Women for Peace</a:t>
            </a:r>
            <a:endParaRPr lang="en-US"/>
          </a:p>
          <a:p>
            <a:r>
              <a:rPr lang="en-US"/>
              <a:t>Back from the Brink</a:t>
            </a:r>
            <a:endParaRPr lang="en-US"/>
          </a:p>
          <a:p>
            <a:r>
              <a:rPr lang="en-US"/>
              <a:t>World BEYOND War</a:t>
            </a:r>
            <a:endParaRPr lang="en-US"/>
          </a:p>
          <a:p>
            <a:r>
              <a:rPr lang="en-US"/>
              <a:t>RootsAction		</a:t>
            </a:r>
            <a:endParaRPr lang="en-US"/>
          </a:p>
          <a:p>
            <a:r>
              <a:rPr lang="en-US"/>
              <a:t>NuclearBan.US		</a:t>
            </a:r>
            <a:endParaRPr lang="en-US"/>
          </a:p>
          <a:p>
            <a:r>
              <a:rPr lang="en-US"/>
              <a:t>People’s Network for Planet, Justice, &amp; Peace</a:t>
            </a:r>
            <a:endParaRPr lang="en-US"/>
          </a:p>
          <a:p>
            <a:r>
              <a:rPr lang="en-US">
                <a:sym typeface="+mn-ea"/>
              </a:rPr>
              <a:t>Earth Quaker Action Team and local Quaker Meetings</a:t>
            </a:r>
            <a:endParaRPr lang="en-US">
              <a:sym typeface="+mn-ea"/>
            </a:endParaRPr>
          </a:p>
          <a:p>
            <a:r>
              <a:rPr lang="en-US">
                <a:sym typeface="+mn-ea"/>
              </a:rPr>
              <a:t>United for Peace &amp; Justice</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66675"/>
            <a:ext cx="7886700" cy="651510"/>
          </a:xfrm>
        </p:spPr>
        <p:txBody>
          <a:bodyPr>
            <a:normAutofit fontScale="90000"/>
          </a:bodyPr>
          <a:p>
            <a:pPr algn="ctr"/>
            <a:r>
              <a:rPr lang="en-US">
                <a:sym typeface="+mn-ea"/>
              </a:rPr>
              <a:t>Actions</a:t>
            </a:r>
            <a:endParaRPr lang="en-US"/>
          </a:p>
        </p:txBody>
      </p:sp>
      <p:sp>
        <p:nvSpPr>
          <p:cNvPr id="4" name="Content Placeholder 3"/>
          <p:cNvSpPr>
            <a:spLocks noGrp="1"/>
          </p:cNvSpPr>
          <p:nvPr>
            <p:ph sz="half" idx="2"/>
          </p:nvPr>
        </p:nvSpPr>
        <p:spPr>
          <a:xfrm>
            <a:off x="635" y="421005"/>
            <a:ext cx="9143365" cy="6364605"/>
          </a:xfrm>
        </p:spPr>
        <p:txBody>
          <a:bodyPr>
            <a:normAutofit fontScale="90000"/>
          </a:bodyPr>
          <a:p>
            <a:pPr lvl="1" fontAlgn="auto">
              <a:spcAft>
                <a:spcPts val="600"/>
              </a:spcAft>
            </a:pPr>
            <a:r>
              <a:rPr lang="en-US">
                <a:sym typeface="+mn-ea"/>
              </a:rPr>
              <a:t>Get your City Aboard!  </a:t>
            </a:r>
            <a:endParaRPr lang="en-US">
              <a:sym typeface="+mn-ea"/>
            </a:endParaRPr>
          </a:p>
          <a:p>
            <a:pPr marL="914400" lvl="2" indent="0" fontAlgn="auto">
              <a:spcAft>
                <a:spcPts val="600"/>
              </a:spcAft>
              <a:buNone/>
            </a:pPr>
            <a:r>
              <a:rPr lang="en-US">
                <a:sym typeface="+mn-ea"/>
              </a:rPr>
              <a:t>Meet/educate politicians and get them aboard with City/County/State Resolutions in support of or to join</a:t>
            </a:r>
            <a:endParaRPr lang="en-US">
              <a:sym typeface="+mn-ea"/>
            </a:endParaRPr>
          </a:p>
          <a:p>
            <a:pPr lvl="2" fontAlgn="auto">
              <a:spcAft>
                <a:spcPts val="600"/>
              </a:spcAft>
            </a:pPr>
            <a:r>
              <a:rPr lang="en-US">
                <a:sym typeface="+mn-ea"/>
              </a:rPr>
              <a:t>UN Treaty on the Prohibition of Nuclear Weapons and other treaties</a:t>
            </a:r>
            <a:r>
              <a:rPr lang="en-US"/>
              <a:t>, </a:t>
            </a:r>
            <a:endParaRPr lang="en-US"/>
          </a:p>
          <a:p>
            <a:pPr lvl="2" fontAlgn="auto">
              <a:spcAft>
                <a:spcPts val="600"/>
              </a:spcAft>
            </a:pPr>
            <a:r>
              <a:rPr lang="en-US"/>
              <a:t>Back from the Brink, </a:t>
            </a:r>
            <a:endParaRPr lang="en-US"/>
          </a:p>
          <a:p>
            <a:pPr lvl="2" fontAlgn="auto">
              <a:spcAft>
                <a:spcPts val="600"/>
              </a:spcAft>
            </a:pPr>
            <a:r>
              <a:rPr lang="en-US"/>
              <a:t>Mayors for Peace</a:t>
            </a:r>
            <a:endParaRPr lang="en-US"/>
          </a:p>
          <a:p>
            <a:pPr lvl="1" fontAlgn="auto">
              <a:spcAft>
                <a:spcPts val="600"/>
              </a:spcAft>
            </a:pPr>
            <a:r>
              <a:rPr lang="en-US">
                <a:sym typeface="+mn-ea"/>
              </a:rPr>
              <a:t>Bills before Congress</a:t>
            </a:r>
            <a:endParaRPr lang="en-US">
              <a:sym typeface="+mn-ea"/>
            </a:endParaRPr>
          </a:p>
          <a:p>
            <a:pPr lvl="2" fontAlgn="auto">
              <a:spcAft>
                <a:spcPts val="600"/>
              </a:spcAft>
            </a:pPr>
            <a:r>
              <a:rPr lang="en-US" sz="2000">
                <a:sym typeface="+mn-ea"/>
              </a:rPr>
              <a:t>HRes 77 - the Back from the Brink bill</a:t>
            </a:r>
            <a:endParaRPr lang="en-US" sz="2000">
              <a:sym typeface="+mn-ea"/>
            </a:endParaRPr>
          </a:p>
          <a:p>
            <a:pPr lvl="2" fontAlgn="auto">
              <a:spcAft>
                <a:spcPts val="600"/>
              </a:spcAft>
            </a:pPr>
            <a:r>
              <a:rPr lang="en-US"/>
              <a:t>HR-2775 - 118th Congress (2023-2024): To direct the United States to sign the Treaty on the Prohibition of Nuclear Weapons and convert nuclear weapons industry resources and personnel to purposes relating to addressing the climate crisis, and for other purposes.</a:t>
            </a:r>
            <a:endParaRPr lang="en-US"/>
          </a:p>
          <a:p>
            <a:pPr lvl="1" fontAlgn="auto">
              <a:spcAft>
                <a:spcPts val="600"/>
              </a:spcAft>
            </a:pPr>
            <a:r>
              <a:rPr lang="en-US">
                <a:sym typeface="+mn-ea"/>
              </a:rPr>
              <a:t>VFP No Nukes Working Group and Nuclear Posture Review</a:t>
            </a:r>
            <a:endParaRPr lang="en-US"/>
          </a:p>
          <a:p>
            <a:pPr lvl="1" fontAlgn="auto">
              <a:spcAft>
                <a:spcPts val="600"/>
              </a:spcAft>
            </a:pPr>
            <a:r>
              <a:rPr lang="en-US">
                <a:sym typeface="+mn-ea"/>
              </a:rPr>
              <a:t>Divestment - Show up and get Cities, Pension Funds to divest!</a:t>
            </a:r>
            <a:endParaRPr lang="en-US"/>
          </a:p>
          <a:p>
            <a:pPr lvl="1" fontAlgn="auto">
              <a:spcAft>
                <a:spcPts val="600"/>
              </a:spcAft>
            </a:pPr>
            <a:r>
              <a:rPr lang="en-US">
                <a:sym typeface="+mn-ea"/>
              </a:rPr>
              <a:t>Direct Action - National Labs, Weapons Manufacturers, Shareholder Meetings, City/County/States!</a:t>
            </a:r>
            <a:endParaRPr lang="en-US">
              <a:sym typeface="+mn-ea"/>
            </a:endParaRPr>
          </a:p>
          <a:p>
            <a:pPr lvl="1" fontAlgn="auto">
              <a:spcAft>
                <a:spcPts val="600"/>
              </a:spcAft>
            </a:pPr>
            <a:r>
              <a:rPr lang="en-US">
                <a:sym typeface="+mn-ea"/>
              </a:rPr>
              <a:t>Write, speak, educate, make music - media, social media!</a:t>
            </a:r>
            <a:endParaRPr lang="en-US"/>
          </a:p>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522605"/>
          </a:xfrm>
        </p:spPr>
        <p:txBody>
          <a:bodyPr>
            <a:normAutofit fontScale="90000"/>
          </a:bodyPr>
          <a:p>
            <a:pPr algn="ctr"/>
            <a:r>
              <a:rPr lang="en-US"/>
              <a:t>Take Action!</a:t>
            </a:r>
            <a:endParaRPr lang="en-US"/>
          </a:p>
        </p:txBody>
      </p:sp>
      <p:sp>
        <p:nvSpPr>
          <p:cNvPr id="3" name="Content Placeholder 2"/>
          <p:cNvSpPr>
            <a:spLocks noGrp="1"/>
          </p:cNvSpPr>
          <p:nvPr>
            <p:ph idx="1"/>
          </p:nvPr>
        </p:nvSpPr>
        <p:spPr>
          <a:xfrm>
            <a:off x="210820" y="713740"/>
            <a:ext cx="8832850" cy="5719445"/>
          </a:xfrm>
        </p:spPr>
        <p:txBody>
          <a:bodyPr>
            <a:noAutofit/>
          </a:bodyPr>
          <a:p>
            <a:pPr marL="0" indent="0" fontAlgn="auto">
              <a:spcBef>
                <a:spcPts val="1300"/>
              </a:spcBef>
              <a:buNone/>
            </a:pPr>
            <a:r>
              <a:rPr lang="en-US" sz="1800" dirty="0">
                <a:sym typeface="+mn-ea"/>
              </a:rPr>
              <a:t> </a:t>
            </a:r>
            <a:r>
              <a:rPr lang="en-US" sz="1800" b="1" dirty="0">
                <a:sym typeface="+mn-ea"/>
              </a:rPr>
              <a:t>VFP Nuclear Posture Review:  </a:t>
            </a:r>
            <a:r>
              <a:rPr lang="en-US" sz="1800" b="1" dirty="0">
                <a:sym typeface="+mn-ea"/>
                <a:hlinkClick r:id="rId1"/>
              </a:rPr>
              <a:t>www.tinyurl.com/VFP-NPR</a:t>
            </a:r>
            <a:r>
              <a:rPr lang="en-US" sz="1800" b="1" dirty="0">
                <a:sym typeface="+mn-ea"/>
              </a:rPr>
              <a:t>2</a:t>
            </a:r>
            <a:br>
              <a:rPr lang="en-US" sz="1800" b="1" dirty="0">
                <a:sym typeface="+mn-ea"/>
              </a:rPr>
            </a:br>
            <a:r>
              <a:rPr lang="en-US" sz="1800" b="1" dirty="0">
                <a:sym typeface="+mn-ea"/>
              </a:rPr>
              <a:t>- share it widely, and use it as a tool in your own anti-nuclear activities.</a:t>
            </a:r>
            <a:endParaRPr lang="en-US" sz="1800" b="1" dirty="0"/>
          </a:p>
          <a:p>
            <a:pPr marL="514350" indent="-514350" fontAlgn="auto">
              <a:spcBef>
                <a:spcPts val="1300"/>
              </a:spcBef>
              <a:buFont typeface="+mj-lt"/>
              <a:buAutoNum type="arabicPeriod"/>
            </a:pPr>
            <a:r>
              <a:rPr lang="en-US" sz="1800" b="1" dirty="0">
                <a:sym typeface="+mn-ea"/>
              </a:rPr>
              <a:t>The Nuclear Ban Treaty Collective has resources to help with your actions, including banners. </a:t>
            </a:r>
            <a:r>
              <a:rPr lang="en-US" sz="1800" b="1" dirty="0">
                <a:sym typeface="+mn-ea"/>
                <a:hlinkClick r:id="rId2" action="ppaction://hlinkfile"/>
              </a:rPr>
              <a:t>nuclearban.us</a:t>
            </a:r>
            <a:endParaRPr lang="en-US" sz="1800" b="1" dirty="0"/>
          </a:p>
          <a:p>
            <a:pPr marL="514350" indent="-514350" fontAlgn="auto">
              <a:spcBef>
                <a:spcPts val="1300"/>
              </a:spcBef>
              <a:buFont typeface="+mj-lt"/>
              <a:buAutoNum type="arabicPeriod"/>
            </a:pPr>
            <a:r>
              <a:rPr lang="en-US" sz="1800" b="1" dirty="0">
                <a:sym typeface="+mn-ea"/>
              </a:rPr>
              <a:t>Ask your Congressional Representatives to support federal legislation to:</a:t>
            </a:r>
            <a:endParaRPr lang="en-US" sz="1800" b="1" dirty="0"/>
          </a:p>
          <a:p>
            <a:pPr fontAlgn="auto">
              <a:spcBef>
                <a:spcPts val="1300"/>
              </a:spcBef>
            </a:pPr>
            <a:r>
              <a:rPr lang="en-US" sz="1800" b="1" dirty="0">
                <a:sym typeface="+mn-ea"/>
              </a:rPr>
              <a:t>    Embrace the Goals and Provisions of the TPNW, H. Res. 77</a:t>
            </a:r>
            <a:endParaRPr lang="en-US" sz="1800" b="1" dirty="0"/>
          </a:p>
          <a:p>
            <a:pPr fontAlgn="auto">
              <a:spcBef>
                <a:spcPts val="1300"/>
              </a:spcBef>
            </a:pPr>
            <a:r>
              <a:rPr lang="en-US" sz="1800" b="1" dirty="0">
                <a:sym typeface="+mn-ea"/>
              </a:rPr>
              <a:t>    Maintain Congress’ constitutional authority to declare war or a nuclear strike, H.R. 669</a:t>
            </a:r>
            <a:endParaRPr lang="en-US" sz="1800" b="1" dirty="0"/>
          </a:p>
          <a:p>
            <a:pPr fontAlgn="auto">
              <a:spcBef>
                <a:spcPts val="1300"/>
              </a:spcBef>
            </a:pPr>
            <a:r>
              <a:rPr lang="en-US" sz="1800" b="1" dirty="0">
                <a:sym typeface="+mn-ea"/>
              </a:rPr>
              <a:t>    Redirect military spending to meet human needs, H.R. 1134</a:t>
            </a:r>
            <a:endParaRPr lang="en-US" sz="1800" b="1" dirty="0"/>
          </a:p>
          <a:p>
            <a:pPr fontAlgn="auto">
              <a:spcBef>
                <a:spcPts val="1300"/>
              </a:spcBef>
            </a:pPr>
            <a:r>
              <a:rPr lang="en-US" sz="1800" b="1" dirty="0">
                <a:sym typeface="+mn-ea"/>
              </a:rPr>
              <a:t>    Redirect nuclear weapons spending to clean energy and human needs, H.R. 2775</a:t>
            </a:r>
            <a:endParaRPr lang="en-US" sz="1800" b="1" dirty="0">
              <a:sym typeface="+mn-ea"/>
            </a:endParaRPr>
          </a:p>
          <a:p>
            <a:pPr marL="0" indent="0" fontAlgn="auto">
              <a:spcBef>
                <a:spcPts val="1300"/>
              </a:spcBef>
              <a:buNone/>
            </a:pPr>
            <a:r>
              <a:rPr lang="en-US" sz="1800" b="1" dirty="0">
                <a:sym typeface="+mn-ea"/>
              </a:rPr>
              <a:t>3.	As your member of Congress to join the Parliamentary Pledge of the </a:t>
            </a:r>
            <a:br>
              <a:rPr lang="en-US" sz="1800" b="1" dirty="0">
                <a:sym typeface="+mn-ea"/>
              </a:rPr>
            </a:br>
            <a:r>
              <a:rPr lang="en-US" sz="1800" b="1" dirty="0">
                <a:sym typeface="+mn-ea"/>
              </a:rPr>
              <a:t>	International Campaign to Abolish Nuclear Weapons</a:t>
            </a:r>
            <a:br>
              <a:rPr lang="en-US" sz="1800" b="1" dirty="0">
                <a:sym typeface="+mn-ea"/>
              </a:rPr>
            </a:br>
            <a:r>
              <a:rPr lang="en-US" sz="1800" b="1" dirty="0">
                <a:sym typeface="+mn-ea"/>
              </a:rPr>
              <a:t>	(ICAN)  </a:t>
            </a:r>
            <a:r>
              <a:rPr lang="en-US" sz="1800" b="1" dirty="0">
                <a:sym typeface="+mn-ea"/>
                <a:hlinkClick r:id="rId3"/>
              </a:rPr>
              <a:t>https://pledge.icanw.org/</a:t>
            </a:r>
            <a:r>
              <a:rPr lang="en-US" sz="1800" b="1" dirty="0">
                <a:sym typeface="+mn-ea"/>
              </a:rPr>
              <a:t>.</a:t>
            </a:r>
            <a:endParaRPr lang="en-US" sz="1800" b="1" dirty="0"/>
          </a:p>
          <a:p>
            <a:pPr marL="0" indent="0" fontAlgn="auto">
              <a:spcBef>
                <a:spcPts val="1300"/>
              </a:spcBef>
              <a:buNone/>
            </a:pPr>
            <a:r>
              <a:rPr lang="en-US" sz="1800" b="1" dirty="0">
                <a:sym typeface="+mn-ea"/>
              </a:rPr>
              <a:t>4.	Enroll your City or State in the ICAN Cities Campaign. </a:t>
            </a:r>
            <a:r>
              <a:rPr lang="en-US" sz="1800" b="1" dirty="0">
                <a:sym typeface="+mn-ea"/>
                <a:hlinkClick r:id="rId4"/>
              </a:rPr>
              <a:t>https://cities.icanw.org/</a:t>
            </a:r>
            <a:r>
              <a:rPr lang="en-US" sz="1800" b="1" dirty="0">
                <a:sym typeface="+mn-ea"/>
              </a:rPr>
              <a:t> 	and 	Mayors For Peace.</a:t>
            </a:r>
            <a:endParaRPr lang="en-US" sz="1800" b="1" dirty="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3520" y="285750"/>
            <a:ext cx="8506460" cy="5692775"/>
          </a:xfrm>
          <a:prstGeom prst="rect">
            <a:avLst/>
          </a:prstGeom>
          <a:noFill/>
        </p:spPr>
        <p:txBody>
          <a:bodyPr wrap="square" rtlCol="0" anchor="t">
            <a:spAutoFit/>
          </a:bodyPr>
          <a:p>
            <a:pPr algn="ctr"/>
            <a:r>
              <a:rPr lang="en-US" sz="4000"/>
              <a:t>VFP Golden Rule Project implements </a:t>
            </a:r>
            <a:r>
              <a:rPr lang="en-US" sz="3600"/>
              <a:t>Veterans For Peace Statement of Purpose</a:t>
            </a:r>
            <a:endParaRPr lang="en-US"/>
          </a:p>
          <a:p>
            <a:endParaRPr lang="en-US"/>
          </a:p>
          <a:p>
            <a:pPr marL="571500" indent="-571500">
              <a:buFont typeface="Arial" panose="020B0604020202020204" pitchFamily="34" charset="0"/>
              <a:buChar char="•"/>
            </a:pPr>
            <a:r>
              <a:rPr lang="en-US" sz="3600"/>
              <a:t>    To restrain our governments from intervening, overtly and covertly, in the internal affairs of other nations </a:t>
            </a:r>
            <a:endParaRPr lang="en-US" sz="3600"/>
          </a:p>
          <a:p>
            <a:endParaRPr lang="en-US" sz="3600"/>
          </a:p>
          <a:p>
            <a:pPr marL="571500" indent="-571500">
              <a:buFont typeface="Arial" panose="020B0604020202020204" pitchFamily="34" charset="0"/>
              <a:buChar char="•"/>
            </a:pPr>
            <a:r>
              <a:rPr lang="en-US" sz="3600"/>
              <a:t>    To end the arms race and to reduce and eventually </a:t>
            </a:r>
            <a:r>
              <a:rPr lang="en-US" sz="3600">
                <a:solidFill>
                  <a:srgbClr val="FF0000"/>
                </a:solidFill>
              </a:rPr>
              <a:t>eliminate nuclear weapons</a:t>
            </a:r>
            <a:r>
              <a:rPr lang="en-US" sz="3600"/>
              <a:t> </a:t>
            </a:r>
            <a:endParaRPr lang="en-US" sz="3600"/>
          </a:p>
          <a:p>
            <a:r>
              <a:rPr lang="en-US"/>
              <a:t>   </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0825" y="200660"/>
            <a:ext cx="8620125" cy="5487035"/>
          </a:xfrm>
          <a:prstGeom prst="rect">
            <a:avLst/>
          </a:prstGeom>
          <a:noFill/>
        </p:spPr>
        <p:txBody>
          <a:bodyPr wrap="square" rtlCol="0" anchor="t">
            <a:noAutofit/>
          </a:bodyPr>
          <a:p>
            <a:pPr algn="ctr"/>
            <a:r>
              <a:rPr lang="en-US" b="1">
                <a:solidFill>
                  <a:srgbClr val="FF0000"/>
                </a:solidFill>
              </a:rPr>
              <a:t>NUCLEAR WEAPONS WASTE</a:t>
            </a:r>
            <a:endParaRPr lang="en-US" b="1">
              <a:solidFill>
                <a:srgbClr val="FF0000"/>
              </a:solidFill>
            </a:endParaRPr>
          </a:p>
          <a:p>
            <a:endParaRPr lang="en-US"/>
          </a:p>
          <a:p>
            <a:r>
              <a:rPr lang="en-US"/>
              <a:t>Typically, nuclear arms retired from the U.S. arsenal are not melted down, pulverized, crushed, buried or otherwise destroyed. </a:t>
            </a:r>
            <a:r>
              <a:rPr lang="en-US" b="1"/>
              <a:t>Instead, they are painstakingly disassembled, and their parts, including their deadly plutonium cores, are kept in a maze of bunkers and warehouses across the United States. </a:t>
            </a:r>
            <a:r>
              <a:rPr lang="en-US"/>
              <a:t>Any individual facility within this gargantuan complex can act as a kind of used-parts superstore from which new weapons can — and do — emerge.</a:t>
            </a:r>
            <a:endParaRPr lang="en-US"/>
          </a:p>
          <a:p>
            <a:endParaRPr lang="en-US"/>
          </a:p>
          <a:p>
            <a:r>
              <a:rPr lang="en-US" b="1"/>
              <a:t>The reserve and surplus pits, along with pits recovered from disassembled nuclear weapons, totalling over 12,000 pieces, are </a:t>
            </a:r>
            <a:r>
              <a:rPr lang="en-US" b="1">
                <a:solidFill>
                  <a:srgbClr val="FF0000"/>
                </a:solidFill>
              </a:rPr>
              <a:t>stored in the Pantex plant</a:t>
            </a:r>
            <a:r>
              <a:rPr lang="en-US" b="1"/>
              <a:t>.[19]</a:t>
            </a:r>
            <a:r>
              <a:rPr lang="en-US"/>
              <a:t> </a:t>
            </a:r>
            <a:endParaRPr lang="en-US"/>
          </a:p>
          <a:p>
            <a:endParaRPr lang="en-US"/>
          </a:p>
          <a:p>
            <a:r>
              <a:rPr lang="en-US"/>
              <a:t>5,000 of them, comprising about 15 tons of plutonium, are designated as strategic reserve; the rest is surplus to be withdrawn.[49]</a:t>
            </a:r>
            <a:endParaRPr lang="en-US"/>
          </a:p>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p8"/>
          <p:cNvSpPr/>
          <p:nvPr/>
        </p:nvSpPr>
        <p:spPr>
          <a:xfrm>
            <a:off x="3581401" y="819347"/>
            <a:ext cx="5562600" cy="5181403"/>
          </a:xfrm>
          <a:prstGeom prst="rect">
            <a:avLst/>
          </a:prstGeom>
          <a:solidFill>
            <a:srgbClr val="FFFFFF"/>
          </a:solidFill>
          <a:ln>
            <a:noFill/>
          </a:ln>
        </p:spPr>
        <p:txBody>
          <a:bodyPr spcFirstLastPara="1" wrap="square" lIns="45712" tIns="22850" rIns="45712" bIns="22850" anchor="t" anchorCtr="0">
            <a:noAutofit/>
          </a:bodyPr>
          <a:lstStyle/>
          <a:p>
            <a:pPr marL="0" marR="0" lvl="0" indent="0" algn="l" rtl="0">
              <a:spcBef>
                <a:spcPts val="0"/>
              </a:spcBef>
              <a:spcAft>
                <a:spcPts val="0"/>
              </a:spcAft>
              <a:buNone/>
            </a:pPr>
            <a:r>
              <a:rPr lang="en-US" sz="900">
                <a:solidFill>
                  <a:schemeClr val="lt1"/>
                </a:solidFill>
                <a:latin typeface="Calibri" panose="020F0502020204030204"/>
                <a:ea typeface="Calibri" panose="020F0502020204030204"/>
                <a:cs typeface="Calibri" panose="020F0502020204030204"/>
                <a:sym typeface="Calibri" panose="020F0502020204030204"/>
              </a:rPr>
              <a:t>1f4a7f</a:t>
            </a:r>
            <a:endParaRPr lang="en-US" sz="9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6" name="Google Shape;176;p8"/>
          <p:cNvSpPr txBox="1"/>
          <p:nvPr/>
        </p:nvSpPr>
        <p:spPr>
          <a:xfrm>
            <a:off x="228600" y="1629686"/>
            <a:ext cx="3124594" cy="4062730"/>
          </a:xfrm>
          <a:prstGeom prst="rect">
            <a:avLst/>
          </a:prstGeom>
          <a:noFill/>
          <a:ln>
            <a:noFill/>
          </a:ln>
        </p:spPr>
        <p:txBody>
          <a:bodyPr spcFirstLastPara="1" wrap="square" lIns="0" tIns="0" rIns="0" bIns="0" anchor="t" anchorCtr="0">
            <a:spAutoFit/>
          </a:bodyPr>
          <a:lstStyle/>
          <a:p>
            <a:pPr marL="0" marR="0" lvl="0" indent="0" algn="ctr" rtl="0">
              <a:lnSpc>
                <a:spcPct val="163000"/>
              </a:lnSpc>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WE CALL ON THE UNITED STATES TO LEAD A GLOBAL EFFORT TO PREVENT NUCLEAR WAR.</a:t>
            </a:r>
            <a:endParaRPr sz="2700" b="1" i="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77" name="Google Shape;177;p8"/>
          <p:cNvGrpSpPr/>
          <p:nvPr/>
        </p:nvGrpSpPr>
        <p:grpSpPr>
          <a:xfrm>
            <a:off x="4501515" y="1706844"/>
            <a:ext cx="3269082" cy="3501665"/>
            <a:chOff x="-687" y="724224"/>
            <a:chExt cx="7498240" cy="9337783"/>
          </a:xfrm>
        </p:grpSpPr>
        <p:sp>
          <p:nvSpPr>
            <p:cNvPr id="178" name="Google Shape;178;p8"/>
            <p:cNvSpPr txBox="1"/>
            <p:nvPr/>
          </p:nvSpPr>
          <p:spPr>
            <a:xfrm>
              <a:off x="-687" y="9316940"/>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chemeClr val="dk1"/>
                  </a:solidFill>
                  <a:latin typeface="Arial" panose="020B0604020202020204"/>
                  <a:ea typeface="Arial" panose="020B0604020202020204"/>
                  <a:cs typeface="Arial" panose="020B0604020202020204"/>
                  <a:sym typeface="Arial" panose="020B0604020202020204"/>
                </a:rPr>
                <a:t>RENOUNCE FIRST USE</a:t>
              </a:r>
              <a:endParaRPr lang="en-US" b="1">
                <a:solidFill>
                  <a:schemeClr val="dk1"/>
                </a:solidFill>
                <a:latin typeface="Arial" panose="020B0604020202020204"/>
                <a:ea typeface="Arial" panose="020B0604020202020204"/>
                <a:cs typeface="Arial" panose="020B0604020202020204"/>
                <a:sym typeface="Arial" panose="020B0604020202020204"/>
              </a:endParaRPr>
            </a:p>
          </p:txBody>
        </p:sp>
        <p:sp>
          <p:nvSpPr>
            <p:cNvPr id="179" name="Google Shape;179;p8"/>
            <p:cNvSpPr txBox="1"/>
            <p:nvPr/>
          </p:nvSpPr>
          <p:spPr>
            <a:xfrm>
              <a:off x="0" y="724224"/>
              <a:ext cx="7497553" cy="646854"/>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0" name="Google Shape;180;p8"/>
          <p:cNvGrpSpPr/>
          <p:nvPr/>
        </p:nvGrpSpPr>
        <p:grpSpPr>
          <a:xfrm>
            <a:off x="4419600" y="2324100"/>
            <a:ext cx="4533900" cy="524869"/>
            <a:chOff x="0" y="-28575"/>
            <a:chExt cx="7895653" cy="1399652"/>
          </a:xfrm>
        </p:grpSpPr>
        <p:sp>
          <p:nvSpPr>
            <p:cNvPr id="181" name="Google Shape;181;p8"/>
            <p:cNvSpPr txBox="1"/>
            <p:nvPr/>
          </p:nvSpPr>
          <p:spPr>
            <a:xfrm>
              <a:off x="0" y="-28575"/>
              <a:ext cx="78956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i="0">
                  <a:solidFill>
                    <a:srgbClr val="000000"/>
                  </a:solidFill>
                  <a:latin typeface="Arial" panose="020B0604020202020204"/>
                  <a:ea typeface="Arial" panose="020B0604020202020204"/>
                  <a:cs typeface="Arial" panose="020B0604020202020204"/>
                  <a:sym typeface="Arial" panose="020B0604020202020204"/>
                </a:rPr>
                <a:t>END SOLE PRESIDENTIAL AUTHORITY</a:t>
              </a:r>
              <a:endParaRPr lang="en-US"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3" name="Google Shape;183;p8"/>
          <p:cNvGrpSpPr/>
          <p:nvPr/>
        </p:nvGrpSpPr>
        <p:grpSpPr>
          <a:xfrm>
            <a:off x="4418076" y="3238500"/>
            <a:ext cx="4533900" cy="524869"/>
            <a:chOff x="0" y="-28575"/>
            <a:chExt cx="7497553" cy="1399652"/>
          </a:xfrm>
        </p:grpSpPr>
        <p:sp>
          <p:nvSpPr>
            <p:cNvPr id="184" name="Google Shape;184;p8"/>
            <p:cNvSpPr txBox="1"/>
            <p:nvPr/>
          </p:nvSpPr>
          <p:spPr>
            <a:xfrm>
              <a:off x="0" y="-28575"/>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END HAIR-TRIGGER ALERT</a:t>
              </a:r>
              <a:endParaRPr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6" name="Google Shape;186;p8"/>
          <p:cNvGrpSpPr/>
          <p:nvPr/>
        </p:nvGrpSpPr>
        <p:grpSpPr>
          <a:xfrm>
            <a:off x="4418076" y="4124448"/>
            <a:ext cx="4533900" cy="524869"/>
            <a:chOff x="0" y="-28575"/>
            <a:chExt cx="10399333" cy="1399652"/>
          </a:xfrm>
        </p:grpSpPr>
        <p:sp>
          <p:nvSpPr>
            <p:cNvPr id="187" name="Google Shape;187;p8"/>
            <p:cNvSpPr txBox="1"/>
            <p:nvPr/>
          </p:nvSpPr>
          <p:spPr>
            <a:xfrm>
              <a:off x="0" y="-28575"/>
              <a:ext cx="1039933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CANCEL ENHANCED WEAPONS</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9" name="Google Shape;189;p8"/>
          <p:cNvGrpSpPr/>
          <p:nvPr/>
        </p:nvGrpSpPr>
        <p:grpSpPr>
          <a:xfrm>
            <a:off x="4470781" y="1409431"/>
            <a:ext cx="4481195" cy="4096109"/>
            <a:chOff x="-538" y="-9551884"/>
            <a:chExt cx="7498091" cy="10922961"/>
          </a:xfrm>
        </p:grpSpPr>
        <p:sp>
          <p:nvSpPr>
            <p:cNvPr id="190" name="Google Shape;190;p8"/>
            <p:cNvSpPr txBox="1"/>
            <p:nvPr/>
          </p:nvSpPr>
          <p:spPr>
            <a:xfrm>
              <a:off x="-538" y="-9551884"/>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PURSUE GLOBAL ELIMINATION</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pic>
        <p:nvPicPr>
          <p:cNvPr id="192" name="Google Shape;192;p8" descr="v2new1-50px.png"/>
          <p:cNvPicPr preferRelativeResize="0"/>
          <p:nvPr/>
        </p:nvPicPr>
        <p:blipFill rotWithShape="1">
          <a:blip r:embed="rId1"/>
          <a:srcRect/>
          <a:stretch>
            <a:fillRect/>
          </a:stretch>
        </p:blipFill>
        <p:spPr>
          <a:xfrm>
            <a:off x="3810000" y="1295400"/>
            <a:ext cx="493776" cy="493776"/>
          </a:xfrm>
          <a:prstGeom prst="rect">
            <a:avLst/>
          </a:prstGeom>
          <a:noFill/>
          <a:ln>
            <a:noFill/>
          </a:ln>
        </p:spPr>
      </p:pic>
      <p:pic>
        <p:nvPicPr>
          <p:cNvPr id="193" name="Google Shape;193;p8" descr="v2new2-50px.png"/>
          <p:cNvPicPr preferRelativeResize="0"/>
          <p:nvPr/>
        </p:nvPicPr>
        <p:blipFill rotWithShape="1">
          <a:blip r:embed="rId2"/>
          <a:srcRect/>
          <a:stretch>
            <a:fillRect/>
          </a:stretch>
        </p:blipFill>
        <p:spPr>
          <a:xfrm>
            <a:off x="3810000" y="2209800"/>
            <a:ext cx="495300" cy="495300"/>
          </a:xfrm>
          <a:prstGeom prst="rect">
            <a:avLst/>
          </a:prstGeom>
          <a:noFill/>
          <a:ln>
            <a:noFill/>
          </a:ln>
        </p:spPr>
      </p:pic>
      <p:pic>
        <p:nvPicPr>
          <p:cNvPr id="194" name="Google Shape;194;p8" descr="v2new3-50px.png"/>
          <p:cNvPicPr preferRelativeResize="0"/>
          <p:nvPr/>
        </p:nvPicPr>
        <p:blipFill rotWithShape="1">
          <a:blip r:embed="rId3"/>
          <a:srcRect/>
          <a:stretch>
            <a:fillRect/>
          </a:stretch>
        </p:blipFill>
        <p:spPr>
          <a:xfrm>
            <a:off x="3810000" y="3086100"/>
            <a:ext cx="495300" cy="495300"/>
          </a:xfrm>
          <a:prstGeom prst="rect">
            <a:avLst/>
          </a:prstGeom>
          <a:noFill/>
          <a:ln>
            <a:noFill/>
          </a:ln>
        </p:spPr>
      </p:pic>
      <p:pic>
        <p:nvPicPr>
          <p:cNvPr id="195" name="Google Shape;195;p8" descr="v2new4-50px.png"/>
          <p:cNvPicPr preferRelativeResize="0"/>
          <p:nvPr/>
        </p:nvPicPr>
        <p:blipFill rotWithShape="1">
          <a:blip r:embed="rId4"/>
          <a:srcRect/>
          <a:stretch>
            <a:fillRect/>
          </a:stretch>
        </p:blipFill>
        <p:spPr>
          <a:xfrm>
            <a:off x="3810000" y="4000500"/>
            <a:ext cx="493776" cy="493776"/>
          </a:xfrm>
          <a:prstGeom prst="rect">
            <a:avLst/>
          </a:prstGeom>
          <a:noFill/>
          <a:ln>
            <a:noFill/>
          </a:ln>
        </p:spPr>
      </p:pic>
      <p:pic>
        <p:nvPicPr>
          <p:cNvPr id="196" name="Google Shape;196;p8" descr="v2new5-50px.png"/>
          <p:cNvPicPr preferRelativeResize="0"/>
          <p:nvPr/>
        </p:nvPicPr>
        <p:blipFill rotWithShape="1">
          <a:blip r:embed="rId5"/>
          <a:srcRect/>
          <a:stretch>
            <a:fillRect/>
          </a:stretch>
        </p:blipFill>
        <p:spPr>
          <a:xfrm>
            <a:off x="3810000" y="4876800"/>
            <a:ext cx="493776" cy="4937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2213"/>
          <p:cNvPicPr>
            <a:picLocks noChangeAspect="1"/>
          </p:cNvPicPr>
          <p:nvPr/>
        </p:nvPicPr>
        <p:blipFill>
          <a:blip r:embed="rId1"/>
          <a:stretch>
            <a:fillRect/>
          </a:stretch>
        </p:blipFill>
        <p:spPr>
          <a:xfrm>
            <a:off x="635" y="0"/>
            <a:ext cx="9143365" cy="6858000"/>
          </a:xfrm>
          <a:prstGeom prst="rect">
            <a:avLst/>
          </a:prstGeom>
        </p:spPr>
      </p:pic>
      <p:sp>
        <p:nvSpPr>
          <p:cNvPr id="5" name="TextBox 4"/>
          <p:cNvSpPr txBox="1"/>
          <p:nvPr/>
        </p:nvSpPr>
        <p:spPr>
          <a:xfrm>
            <a:off x="0" y="0"/>
            <a:ext cx="3274695" cy="1891665"/>
          </a:xfrm>
          <a:prstGeom prst="rect">
            <a:avLst/>
          </a:prstGeom>
          <a:solidFill>
            <a:srgbClr val="5279BA"/>
          </a:solidFill>
        </p:spPr>
        <p:txBody>
          <a:bodyPr wrap="square" rtlCol="0">
            <a:spAutoFit/>
          </a:bodyPr>
          <a:p>
            <a:pPr algn="ctr"/>
            <a:r>
              <a:rPr lang="en-US" i="1" dirty="0" smtClean="0"/>
              <a:t>The Golden Rule:</a:t>
            </a:r>
            <a:br>
              <a:rPr lang="en-US" i="1" dirty="0" smtClean="0"/>
            </a:br>
            <a:r>
              <a:rPr lang="en-US" i="1" dirty="0" smtClean="0"/>
              <a:t>Do Unto Others as you would have others do unto you</a:t>
            </a:r>
            <a:endParaRPr lang="en-US" i="1" dirty="0" smtClean="0"/>
          </a:p>
          <a:p>
            <a:pPr algn="ctr"/>
            <a:endParaRPr lang="en-US" sz="2100" b="1" i="1" dirty="0" smtClean="0">
              <a:solidFill>
                <a:schemeClr val="bg1"/>
              </a:solidFill>
            </a:endParaRPr>
          </a:p>
          <a:p>
            <a:pPr algn="ctr"/>
            <a:r>
              <a:rPr lang="en-US" sz="2100" b="1" i="1" dirty="0" smtClean="0">
                <a:solidFill>
                  <a:schemeClr val="bg1"/>
                </a:solidFill>
              </a:rPr>
              <a:t>Golden Rule Sails Again for a Nuclear Free Future!</a:t>
            </a:r>
            <a:endParaRPr lang="en-US" sz="2100" b="1" i="1" dirty="0" smtClean="0">
              <a:solidFill>
                <a:schemeClr val="bg1"/>
              </a:solidFill>
            </a:endParaRPr>
          </a:p>
        </p:txBody>
      </p:sp>
      <p:sp>
        <p:nvSpPr>
          <p:cNvPr id="4" name="TextBox 3"/>
          <p:cNvSpPr txBox="1"/>
          <p:nvPr/>
        </p:nvSpPr>
        <p:spPr>
          <a:xfrm>
            <a:off x="5869305" y="159"/>
            <a:ext cx="3274695" cy="2168525"/>
          </a:xfrm>
          <a:prstGeom prst="rect">
            <a:avLst/>
          </a:prstGeom>
          <a:solidFill>
            <a:srgbClr val="5279BA"/>
          </a:solidFill>
        </p:spPr>
        <p:txBody>
          <a:bodyPr wrap="square" rtlCol="0">
            <a:spAutoFit/>
          </a:bodyPr>
          <a:p>
            <a:pPr algn="l"/>
            <a:r>
              <a:rPr lang="en-US" sz="1350" b="1" dirty="0" smtClean="0"/>
              <a:t>Veterans For Peace </a:t>
            </a:r>
            <a:endParaRPr lang="en-US" sz="1350" b="1" dirty="0" smtClean="0"/>
          </a:p>
          <a:p>
            <a:pPr algn="l"/>
            <a:r>
              <a:rPr lang="en-US" sz="1350" b="1" dirty="0" smtClean="0"/>
              <a:t>Golden Rule Project</a:t>
            </a:r>
            <a:endParaRPr lang="en-US" sz="1350" b="1" dirty="0" smtClean="0">
              <a:solidFill>
                <a:schemeClr val="bg1"/>
              </a:solidFill>
            </a:endParaRPr>
          </a:p>
          <a:p>
            <a:pPr algn="l"/>
            <a:r>
              <a:rPr lang="en-US" sz="1350" dirty="0" smtClean="0">
                <a:solidFill>
                  <a:schemeClr val="bg1"/>
                </a:solidFill>
              </a:rPr>
              <a:t>www.vfpgoldenruleproject.org</a:t>
            </a:r>
            <a:endParaRPr lang="en-US" sz="1350" dirty="0" smtClean="0">
              <a:solidFill>
                <a:schemeClr val="bg1"/>
              </a:solidFill>
            </a:endParaRPr>
          </a:p>
          <a:p>
            <a:pPr algn="l"/>
            <a:endParaRPr lang="en-US" sz="1350" dirty="0" smtClean="0">
              <a:solidFill>
                <a:schemeClr val="bg1"/>
              </a:solidFill>
            </a:endParaRPr>
          </a:p>
          <a:p>
            <a:pPr algn="l"/>
            <a:r>
              <a:rPr lang="en-US" sz="1350" dirty="0" smtClean="0">
                <a:solidFill>
                  <a:schemeClr val="bg1"/>
                </a:solidFill>
              </a:rPr>
              <a:t>vfpgoldenruleproject@gmail.com</a:t>
            </a:r>
            <a:endParaRPr lang="en-US" sz="1350" dirty="0" smtClean="0">
              <a:solidFill>
                <a:schemeClr val="bg1"/>
              </a:solidFill>
            </a:endParaRPr>
          </a:p>
          <a:p>
            <a:pPr algn="l"/>
            <a:r>
              <a:rPr lang="en-US" sz="1350" dirty="0" smtClean="0"/>
              <a:t>(206) 992-6364</a:t>
            </a:r>
            <a:endParaRPr lang="en-US" sz="1350" dirty="0" smtClean="0"/>
          </a:p>
          <a:p>
            <a:pPr algn="l"/>
            <a:endParaRPr lang="en-US" sz="1350" dirty="0" smtClean="0"/>
          </a:p>
          <a:p>
            <a:pPr algn="l"/>
            <a:r>
              <a:rPr lang="nn-NO" sz="1350" dirty="0" smtClean="0"/>
              <a:t>VFP Golden Rule Project</a:t>
            </a:r>
            <a:endParaRPr lang="nn-NO" sz="1350" dirty="0" smtClean="0"/>
          </a:p>
          <a:p>
            <a:pPr algn="l"/>
            <a:r>
              <a:rPr lang="nn-NO" sz="1350" dirty="0" smtClean="0"/>
              <a:t>P.O. Box 87</a:t>
            </a:r>
            <a:br>
              <a:rPr lang="nn-NO" sz="1350" dirty="0" smtClean="0"/>
            </a:br>
            <a:r>
              <a:rPr lang="nn-NO" sz="1350" dirty="0" smtClean="0"/>
              <a:t>Samoa, CA 95564</a:t>
            </a:r>
            <a:endParaRPr lang="en-US" sz="13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a:xfrm>
            <a:off x="635" y="3642995"/>
            <a:ext cx="9142730" cy="1470025"/>
          </a:xfrm>
        </p:spPr>
        <p:txBody>
          <a:bodyPr>
            <a:normAutofit fontScale="90000"/>
          </a:bodyPr>
          <a:p>
            <a:r>
              <a:rPr lang="en-US" sz="5300"/>
              <a:t>Veterans For Peace </a:t>
            </a:r>
            <a:br>
              <a:rPr lang="en-US" sz="5300"/>
            </a:br>
            <a:r>
              <a:rPr lang="en-US" sz="5300"/>
              <a:t>Nuclear Abolition Working Group</a:t>
            </a:r>
            <a:br>
              <a:rPr lang="en-US"/>
            </a:br>
            <a:endParaRPr lang="en-US"/>
          </a:p>
        </p:txBody>
      </p:sp>
      <p:pic>
        <p:nvPicPr>
          <p:cNvPr id="4" name="Picture 3" descr="VFP Logo"/>
          <p:cNvPicPr>
            <a:picLocks noChangeAspect="1"/>
          </p:cNvPicPr>
          <p:nvPr/>
        </p:nvPicPr>
        <p:blipFill>
          <a:blip r:embed="rId1"/>
          <a:stretch>
            <a:fillRect/>
          </a:stretch>
        </p:blipFill>
        <p:spPr>
          <a:xfrm>
            <a:off x="685800" y="533400"/>
            <a:ext cx="2095500" cy="1504950"/>
          </a:xfrm>
          <a:prstGeom prst="rect">
            <a:avLst/>
          </a:prstGeom>
        </p:spPr>
      </p:pic>
      <p:pic>
        <p:nvPicPr>
          <p:cNvPr id="5" name="Picture 4" descr="61seATqJGPL._AC_UL1000_"/>
          <p:cNvPicPr>
            <a:picLocks noChangeAspect="1"/>
          </p:cNvPicPr>
          <p:nvPr/>
        </p:nvPicPr>
        <p:blipFill>
          <a:blip r:embed="rId2"/>
          <a:stretch>
            <a:fillRect/>
          </a:stretch>
        </p:blipFill>
        <p:spPr>
          <a:xfrm>
            <a:off x="6934200" y="419735"/>
            <a:ext cx="1732915" cy="173291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clrChange>
              <a:clrFrom>
                <a:srgbClr val="000000">
                  <a:alpha val="100000"/>
                </a:srgbClr>
              </a:clrFrom>
              <a:clrTo>
                <a:srgbClr val="000000">
                  <a:alpha val="100000"/>
                  <a:alpha val="0"/>
                </a:srgbClr>
              </a:clrTo>
            </a:clrChange>
          </a:blip>
          <a:stretch>
            <a:fillRect/>
          </a:stretch>
        </p:blipFill>
        <p:spPr>
          <a:xfrm>
            <a:off x="0" y="1304925"/>
            <a:ext cx="9042400" cy="4248150"/>
          </a:xfrm>
          <a:prstGeom prst="rect">
            <a:avLst/>
          </a:prstGeom>
        </p:spPr>
      </p:pic>
      <p:sp>
        <p:nvSpPr>
          <p:cNvPr id="3" name="Text Box 2"/>
          <p:cNvSpPr txBox="1"/>
          <p:nvPr/>
        </p:nvSpPr>
        <p:spPr>
          <a:xfrm>
            <a:off x="1518920" y="232410"/>
            <a:ext cx="7140575" cy="368300"/>
          </a:xfrm>
          <a:prstGeom prst="rect">
            <a:avLst/>
          </a:prstGeom>
          <a:noFill/>
        </p:spPr>
        <p:txBody>
          <a:bodyPr wrap="square" rtlCol="0">
            <a:spAutoFit/>
          </a:bodyPr>
          <a:p>
            <a:r>
              <a:rPr lang="en-US"/>
              <a:t>THE STATE OF NUCLEAR WEAPONS IN THE WORLD TODAY</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Autofit/>
          </a:bodyPr>
          <a:p>
            <a:r>
              <a:rPr lang="en-US" sz="2220"/>
              <a:t>2. Reduce the probability of an </a:t>
            </a:r>
            <a:br>
              <a:rPr lang="en-US" sz="2220"/>
            </a:br>
            <a:r>
              <a:rPr lang="en-US" sz="2220"/>
              <a:t>accidental, unauthorized, or unintentional nuclear exchange</a:t>
            </a:r>
            <a:br>
              <a:rPr lang="en-US" sz="2220"/>
            </a:br>
            <a:r>
              <a:rPr lang="en-US" sz="2220"/>
              <a:t> by </a:t>
            </a:r>
            <a:r>
              <a:rPr lang="en-US" sz="2220" b="1"/>
              <a:t>taking U.S. nuclear weapons off hair-trigger alert and </a:t>
            </a:r>
            <a:br>
              <a:rPr lang="en-US" sz="2220" b="1"/>
            </a:br>
            <a:r>
              <a:rPr lang="en-US" sz="2220" b="1"/>
              <a:t>storing warheads separately from delivery systems</a:t>
            </a:r>
            <a:endParaRPr lang="en-US" sz="2220" b="1"/>
          </a:p>
        </p:txBody>
      </p:sp>
      <p:pic>
        <p:nvPicPr>
          <p:cNvPr id="9" name="Picture 9" descr="Hair Trigger Alert Wheel of Near Misfortune"/>
          <p:cNvPicPr>
            <a:picLocks noChangeAspect="1"/>
          </p:cNvPicPr>
          <p:nvPr>
            <p:ph sz="half" idx="1"/>
          </p:nvPr>
        </p:nvPicPr>
        <p:blipFill>
          <a:blip r:embed="rId1"/>
          <a:stretch>
            <a:fillRect/>
          </a:stretch>
        </p:blipFill>
        <p:spPr>
          <a:xfrm>
            <a:off x="4648200" y="3886835"/>
            <a:ext cx="4038600" cy="2423160"/>
          </a:xfrm>
          <a:prstGeom prst="rect">
            <a:avLst/>
          </a:prstGeom>
        </p:spPr>
      </p:pic>
      <p:pic>
        <p:nvPicPr>
          <p:cNvPr id="2" name="Picture 1" descr="NFU No Ctrl-Z"/>
          <p:cNvPicPr>
            <a:picLocks noChangeAspect="1"/>
          </p:cNvPicPr>
          <p:nvPr/>
        </p:nvPicPr>
        <p:blipFill>
          <a:blip r:embed="rId2"/>
          <a:stretch>
            <a:fillRect/>
          </a:stretch>
        </p:blipFill>
        <p:spPr>
          <a:xfrm>
            <a:off x="152400" y="1905635"/>
            <a:ext cx="4354195" cy="2438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u="sng" dirty="0"/>
              <a:t>Where US Nuclear Bombs Are Stored in Europe, US Nuclear Posture vis-a-vis Russia</a:t>
            </a:r>
            <a:endParaRPr lang="en-US" sz="3200" u="sng" dirty="0"/>
          </a:p>
        </p:txBody>
      </p:sp>
      <p:sp>
        <p:nvSpPr>
          <p:cNvPr id="3" name="Content Placeholder 2"/>
          <p:cNvSpPr>
            <a:spLocks noGrp="1"/>
          </p:cNvSpPr>
          <p:nvPr>
            <p:ph/>
          </p:nvPr>
        </p:nvSpPr>
        <p:spPr/>
        <p:txBody>
          <a:bodyPr>
            <a:normAutofit/>
          </a:bodyPr>
          <a:lstStyle/>
          <a:p>
            <a:pPr marL="0" indent="0">
              <a:buNone/>
            </a:pPr>
            <a:r>
              <a:rPr lang="en-US" dirty="0"/>
              <a:t> </a:t>
            </a:r>
            <a:endParaRPr lang="en-US" dirty="0"/>
          </a:p>
          <a:p>
            <a:endParaRPr lang="en-US" dirty="0"/>
          </a:p>
        </p:txBody>
      </p:sp>
      <p:pic>
        <p:nvPicPr>
          <p:cNvPr id="9" name="Picture 8" descr="Map&#10;&#10;Description automatically generated"/>
          <p:cNvPicPr>
            <a:picLocks noChangeAspect="1"/>
          </p:cNvPicPr>
          <p:nvPr/>
        </p:nvPicPr>
        <p:blipFill>
          <a:blip r:embed="rId1"/>
          <a:stretch>
            <a:fillRect/>
          </a:stretch>
        </p:blipFill>
        <p:spPr>
          <a:xfrm>
            <a:off x="2588578" y="1417320"/>
            <a:ext cx="3966845" cy="2096770"/>
          </a:xfrm>
          <a:prstGeom prst="rect">
            <a:avLst/>
          </a:prstGeom>
        </p:spPr>
      </p:pic>
      <p:pic>
        <p:nvPicPr>
          <p:cNvPr id="5" name="Content Placeholder 4"/>
          <p:cNvPicPr>
            <a:picLocks noChangeAspect="1"/>
          </p:cNvPicPr>
          <p:nvPr>
            <p:ph/>
          </p:nvPr>
        </p:nvPicPr>
        <p:blipFill>
          <a:blip r:embed="rId2"/>
          <a:stretch>
            <a:fillRect/>
          </a:stretch>
        </p:blipFill>
        <p:spPr>
          <a:xfrm>
            <a:off x="280988" y="3686175"/>
            <a:ext cx="8582025" cy="301688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u="sng" dirty="0">
                <a:sym typeface="+mn-ea"/>
              </a:rPr>
              <a:t>US Nuclear Posture vis-a-vis China</a:t>
            </a:r>
            <a:endParaRPr lang="en-US"/>
          </a:p>
        </p:txBody>
      </p:sp>
      <p:sp>
        <p:nvSpPr>
          <p:cNvPr id="6" name="Content Placeholder 5"/>
          <p:cNvSpPr/>
          <p:nvPr>
            <p:ph/>
          </p:nvPr>
        </p:nvSpPr>
        <p:spPr/>
        <p:txBody>
          <a:bodyPr>
            <a:normAutofit lnSpcReduction="20000"/>
          </a:bodyPr>
          <a:p>
            <a:pPr marL="0" indent="0">
              <a:buNone/>
            </a:pPr>
            <a:r>
              <a:rPr lang="en-US"/>
              <a:t>The VFP Nuclear Posture Review proposes an immediate halt to US military exercises in the South China Sea. </a:t>
            </a:r>
            <a:endParaRPr lang="en-US"/>
          </a:p>
          <a:p>
            <a:pPr marL="0" indent="0">
              <a:buNone/>
            </a:pPr>
            <a:endParaRPr lang="en-US"/>
          </a:p>
          <a:p>
            <a:pPr marL="0" indent="0">
              <a:buNone/>
            </a:pPr>
            <a:r>
              <a:rPr lang="en-US"/>
              <a:t>It recommends rescinding the nuclear submarine sales</a:t>
            </a:r>
            <a:endParaRPr lang="en-US"/>
          </a:p>
          <a:p>
            <a:pPr marL="0" indent="0">
              <a:buNone/>
            </a:pPr>
            <a:r>
              <a:rPr lang="en-US"/>
              <a:t>to Australia and other AUKUS military threats to China.</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805540"/>
            <a:ext cx="8229240" cy="1142640"/>
          </a:xfrm>
        </p:spPr>
        <p:txBody>
          <a:bodyPr/>
          <a:p>
            <a:r>
              <a:rPr lang="en-US" sz="2800">
                <a:latin typeface="+mn-lt"/>
                <a:ea typeface="+mn-ea"/>
                <a:cs typeface="+mn-cs"/>
                <a:sym typeface="+mn-ea"/>
              </a:rPr>
              <a:t>US Nuclear Posture vis-a-vis N Korea</a:t>
            </a:r>
            <a:br>
              <a:rPr lang="en-US" sz="2800">
                <a:latin typeface="+mn-lt"/>
                <a:ea typeface="+mn-ea"/>
                <a:cs typeface="+mn-cs"/>
                <a:sym typeface="+mn-ea"/>
              </a:rPr>
            </a:br>
            <a:r>
              <a:rPr lang="en-US" sz="2000">
                <a:latin typeface="+mn-lt"/>
                <a:ea typeface="+mn-ea"/>
                <a:cs typeface="+mn-cs"/>
                <a:sym typeface="+mn-ea"/>
              </a:rPr>
              <a:t>The VFP Nuclear Posture Review proposes the following confidence-building measures be taken first by the Biden administration to revive the US-DPRK talks with the objectives of ending the costly, “forever” US war against the DPRK and achieving nuclear</a:t>
            </a:r>
            <a:br>
              <a:rPr lang="en-US" sz="2000">
                <a:latin typeface="+mn-lt"/>
                <a:ea typeface="+mn-ea"/>
                <a:cs typeface="+mn-cs"/>
                <a:sym typeface="+mn-ea"/>
              </a:rPr>
            </a:br>
            <a:r>
              <a:rPr lang="en-US" sz="2000">
                <a:latin typeface="+mn-lt"/>
                <a:ea typeface="+mn-ea"/>
                <a:cs typeface="+mn-cs"/>
                <a:sym typeface="+mn-ea"/>
              </a:rPr>
              <a:t>disarmament on the Korean Peninsula in a step-by-step process:</a:t>
            </a:r>
            <a:endParaRPr lang="en-US" sz="2000">
              <a:latin typeface="+mn-lt"/>
              <a:ea typeface="+mn-ea"/>
              <a:cs typeface="+mn-cs"/>
              <a:sym typeface="+mn-ea"/>
            </a:endParaRPr>
          </a:p>
        </p:txBody>
      </p:sp>
      <p:pic>
        <p:nvPicPr>
          <p:cNvPr id="5" name="Content Placeholder 4"/>
          <p:cNvPicPr>
            <a:picLocks noChangeAspect="1"/>
          </p:cNvPicPr>
          <p:nvPr>
            <p:ph/>
          </p:nvPr>
        </p:nvPicPr>
        <p:blipFill>
          <a:blip r:embed="rId1"/>
          <a:stretch>
            <a:fillRect/>
          </a:stretch>
        </p:blipFill>
        <p:spPr>
          <a:xfrm>
            <a:off x="0" y="2320290"/>
            <a:ext cx="9349105" cy="43078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67030" y="354330"/>
            <a:ext cx="8475345" cy="5631180"/>
          </a:xfrm>
          <a:prstGeom prst="rect">
            <a:avLst/>
          </a:prstGeom>
          <a:noFill/>
        </p:spPr>
        <p:txBody>
          <a:bodyPr wrap="square" rtlCol="0">
            <a:spAutoFit/>
          </a:bodyPr>
          <a:p>
            <a:pPr algn="ctr"/>
            <a:r>
              <a:rPr lang="en-US" b="1"/>
              <a:t>VFP Resolution - Abolish Nuclear Power</a:t>
            </a:r>
            <a:endParaRPr lang="en-US" b="1"/>
          </a:p>
          <a:p>
            <a:endParaRPr lang="en-US"/>
          </a:p>
          <a:p>
            <a:r>
              <a:rPr lang="en-US" b="1"/>
              <a:t>Resolution 2011-4: Abolishment Of Nuclear Power Plants</a:t>
            </a:r>
            <a:endParaRPr lang="en-US" b="1"/>
          </a:p>
          <a:p>
            <a:r>
              <a:rPr lang="en-US"/>
              <a:t>Approved at the 2011 VFP National Convention</a:t>
            </a:r>
            <a:endParaRPr lang="en-US"/>
          </a:p>
          <a:p>
            <a:endParaRPr lang="en-US"/>
          </a:p>
          <a:p>
            <a:r>
              <a:rPr lang="en-US"/>
              <a:t>“Whereas Veterans for Peace understands the importance of linking nuclear power plants and nuclear weapons with the entire military industrial complex”</a:t>
            </a:r>
            <a:endParaRPr lang="en-US"/>
          </a:p>
          <a:p>
            <a:endParaRPr lang="en-US"/>
          </a:p>
          <a:p>
            <a:r>
              <a:rPr lang="en-US"/>
              <a:t>“Whereas in addition to the serious health, safety, environmental, and economic issues involved with nuclear power plants, and the inherent risks of nuclear proliferation and terrorist attacks associated with nuclear power plants, the multiple links between nuclear power and nuclear weapons make it impossible to abolish nuclear weapons as long as nuclear power plants continue to operate”</a:t>
            </a:r>
            <a:endParaRPr lang="en-US"/>
          </a:p>
          <a:p>
            <a:endParaRPr lang="en-US"/>
          </a:p>
          <a:p>
            <a:r>
              <a:rPr lang="en-US"/>
              <a:t>“Therefore Be It Resolved that Veterans For Peace opposes any effort to expand nuclear energy and calls for the rapid reduction of existing nuclear power plants, and the complete elimination of nuclear power plants by 2020, and</a:t>
            </a:r>
            <a:endParaRPr lang="en-US"/>
          </a:p>
          <a:p>
            <a:r>
              <a:rPr lang="en-US"/>
              <a:t>Be It further Resolved that Veterans For Peace supports the development of a safe, sustainable, and democratic energy system based on solar, wind, and other sustainable sources.”</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latin typeface="+mn-lt"/>
                <a:ea typeface="+mn-ea"/>
                <a:cs typeface="+mn-cs"/>
                <a:sym typeface="+mn-ea"/>
              </a:rPr>
              <a:t>US Nuclear Posture vis-a-vis </a:t>
            </a:r>
            <a:br>
              <a:rPr lang="en-US">
                <a:latin typeface="+mn-lt"/>
                <a:ea typeface="+mn-ea"/>
                <a:cs typeface="+mn-cs"/>
                <a:sym typeface="+mn-ea"/>
              </a:rPr>
            </a:br>
            <a:r>
              <a:rPr lang="en-US">
                <a:latin typeface="+mn-lt"/>
                <a:ea typeface="+mn-ea"/>
                <a:cs typeface="+mn-cs"/>
                <a:sym typeface="+mn-ea"/>
              </a:rPr>
              <a:t>India, Pakistan</a:t>
            </a:r>
            <a:endParaRPr lang="en-US"/>
          </a:p>
        </p:txBody>
      </p:sp>
      <p:pic>
        <p:nvPicPr>
          <p:cNvPr id="5" name="Content Placeholder 4"/>
          <p:cNvPicPr/>
          <p:nvPr>
            <p:ph/>
          </p:nvPr>
        </p:nvPicPr>
        <p:blipFill>
          <a:blip r:embed="rId1"/>
          <a:stretch>
            <a:fillRect/>
          </a:stretch>
        </p:blipFill>
        <p:spPr>
          <a:xfrm>
            <a:off x="443865" y="1416685"/>
            <a:ext cx="8512810" cy="4799330"/>
          </a:xfrm>
          <a:prstGeom prst="rect">
            <a:avLst/>
          </a:prstGeom>
        </p:spPr>
      </p:pic>
      <p:sp>
        <p:nvSpPr>
          <p:cNvPr id="6" name="Text Box 5"/>
          <p:cNvSpPr txBox="1"/>
          <p:nvPr/>
        </p:nvSpPr>
        <p:spPr>
          <a:xfrm>
            <a:off x="865505" y="2581275"/>
            <a:ext cx="7555865" cy="3187065"/>
          </a:xfrm>
          <a:prstGeom prst="rect">
            <a:avLst/>
          </a:prstGeom>
          <a:solidFill>
            <a:srgbClr val="FCE16B"/>
          </a:solidFill>
        </p:spPr>
        <p:txBody>
          <a:bodyPr wrap="square" rtlCol="0">
            <a:noAutofit/>
          </a:bodyPr>
          <a:p>
            <a:r>
              <a:rPr lang="en-US" sz="2800" b="1"/>
              <a:t>The VFP Nuclear Posture Review proposes that the US not engage in alliances such as the “Quad” (Australia, India, Japan and the United States), as they are likely to be perceived as a threat by Pakistan and increase the possibility of a nuclear exchange.</a:t>
            </a:r>
            <a:endParaRPr lang="en-US" sz="2800"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Title 1"/>
          <p:cNvSpPr>
            <a:spLocks noGrp="1"/>
          </p:cNvSpPr>
          <p:nvPr>
            <p:ph type="title"/>
          </p:nvPr>
        </p:nvSpPr>
        <p:spPr>
          <a:xfrm>
            <a:off x="540385" y="165735"/>
            <a:ext cx="8296275" cy="761365"/>
          </a:xfrm>
          <a:solidFill>
            <a:schemeClr val="bg1"/>
          </a:solidFill>
        </p:spPr>
        <p:txBody>
          <a:bodyPr/>
          <a:p>
            <a:pPr algn="ctr"/>
            <a:r>
              <a:rPr lang="en-US" sz="3200"/>
              <a:t>WEAPONIZING SPACE</a:t>
            </a:r>
            <a:endParaRPr lang="en-US" sz="3200"/>
          </a:p>
        </p:txBody>
      </p:sp>
      <p:pic>
        <p:nvPicPr>
          <p:cNvPr id="5" name="Content Placeholder 4"/>
          <p:cNvPicPr/>
          <p:nvPr>
            <p:ph idx="1"/>
          </p:nvPr>
        </p:nvPicPr>
        <p:blipFill>
          <a:blip r:embed="rId1"/>
          <a:stretch>
            <a:fillRect/>
          </a:stretch>
        </p:blipFill>
        <p:spPr>
          <a:xfrm>
            <a:off x="154940" y="927100"/>
            <a:ext cx="8989060" cy="5783580"/>
          </a:xfrm>
          <a:prstGeom prst="rect">
            <a:avLst/>
          </a:prstGeom>
          <a:noFill/>
          <a:ln w="0">
            <a:noFill/>
          </a:ln>
        </p:spPr>
      </p:pic>
      <p:sp>
        <p:nvSpPr>
          <p:cNvPr id="6" name="Text Box 5"/>
          <p:cNvSpPr txBox="1"/>
          <p:nvPr/>
        </p:nvSpPr>
        <p:spPr>
          <a:xfrm>
            <a:off x="629285" y="1673860"/>
            <a:ext cx="8206740" cy="4168775"/>
          </a:xfrm>
          <a:prstGeom prst="rect">
            <a:avLst/>
          </a:prstGeom>
          <a:solidFill>
            <a:srgbClr val="FCE16B"/>
          </a:solidFill>
        </p:spPr>
        <p:txBody>
          <a:bodyPr wrap="square" rtlCol="0">
            <a:noAutofit/>
          </a:bodyPr>
          <a:p>
            <a:r>
              <a:rPr lang="en-US" sz="2800" b="1"/>
              <a:t>The VFP Nuclear Posture Review Proposes negotiating an international treaty to plug the gaps of the Outer Space Treaty, </a:t>
            </a:r>
            <a:endParaRPr lang="en-US" sz="2800" b="1"/>
          </a:p>
          <a:p>
            <a:endParaRPr lang="en-US" sz="2800" b="1"/>
          </a:p>
          <a:p>
            <a:r>
              <a:rPr lang="en-US" sz="2800" b="1"/>
              <a:t>such as the Proposed Prevention of an Arms Race in</a:t>
            </a:r>
            <a:endParaRPr lang="en-US" sz="2800" b="1"/>
          </a:p>
          <a:p>
            <a:r>
              <a:rPr lang="en-US" sz="2800" b="1"/>
              <a:t>Space (PAROS) Treaty. </a:t>
            </a:r>
            <a:endParaRPr lang="en-US" sz="2800" b="1"/>
          </a:p>
          <a:p>
            <a:endParaRPr lang="en-US" sz="2800" b="1"/>
          </a:p>
          <a:p>
            <a:r>
              <a:rPr lang="en-US" sz="2800" b="1"/>
              <a:t>This would require the Prohibition of both weapons in outer space and anti-satellite weapons on Earth.</a:t>
            </a:r>
            <a:endParaRPr lang="en-US" sz="2800" b="1"/>
          </a:p>
        </p:txBody>
      </p:sp>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635" y="0"/>
            <a:ext cx="9144635" cy="6746875"/>
          </a:xfrm>
          <a:prstGeom prst="rect">
            <a:avLst/>
          </a:prstGeom>
          <a:noFill/>
          <a:ln w="9525">
            <a:noFill/>
          </a:ln>
        </p:spPr>
        <p:txBody>
          <a:bodyPr wrap="square">
            <a:spAutoFit/>
          </a:bodyPr>
          <a:p>
            <a:pPr indent="0" fontAlgn="auto">
              <a:spcAft>
                <a:spcPts val="300"/>
              </a:spcAft>
            </a:pPr>
            <a:r>
              <a:rPr lang="en-US" sz="1600" b="1">
                <a:solidFill>
                  <a:srgbClr val="FF0000"/>
                </a:solidFill>
                <a:latin typeface="Calibri" panose="020F0502020204030204" charset="0"/>
                <a:ea typeface="SimSun" panose="02010600030101010101" pitchFamily="2" charset="-122"/>
              </a:rPr>
              <a:t>The VFP Nuclear Abolition Working Group</a:t>
            </a:r>
            <a:r>
              <a:rPr lang="en-US" sz="1600" b="0">
                <a:latin typeface="Calibri" panose="020F0502020204030204" charset="0"/>
                <a:ea typeface="SimSun" panose="02010600030101010101" pitchFamily="2" charset="-122"/>
              </a:rPr>
              <a:t> does hereby commit to work with others both within and beyond Veterans For Peace to use our veteran’s voice and influence the United States Government to1. </a:t>
            </a:r>
            <a:r>
              <a:rPr lang="en-US" sz="1600" b="1">
                <a:latin typeface="Calibri" panose="020F0502020204030204" charset="0"/>
                <a:ea typeface="SimSun" panose="02010600030101010101" pitchFamily="2" charset="-122"/>
              </a:rPr>
              <a:t>Adopt and announce a policy of “No First Use”</a:t>
            </a:r>
            <a:r>
              <a:rPr lang="en-US" sz="1600" b="0">
                <a:latin typeface="Calibri" panose="020F0502020204030204" charset="0"/>
                <a:ea typeface="SimSun" panose="02010600030101010101" pitchFamily="2" charset="-122"/>
              </a:rPr>
              <a:t> of nuclear weapons and make that policy credible by publicly decommissioning U.S. ICBMs that can only be used in a first strike;</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2. </a:t>
            </a:r>
            <a:r>
              <a:rPr lang="en-US" sz="1600" b="1">
                <a:latin typeface="Calibri" panose="020F0502020204030204" charset="0"/>
                <a:ea typeface="SimSun" panose="02010600030101010101" pitchFamily="2" charset="-122"/>
              </a:rPr>
              <a:t>Reduce the probability of an accidental, unauthorized, or unintentional nuclear exchange</a:t>
            </a:r>
            <a:r>
              <a:rPr lang="en-US" sz="1600" b="0">
                <a:latin typeface="Calibri" panose="020F0502020204030204" charset="0"/>
                <a:ea typeface="SimSun" panose="02010600030101010101" pitchFamily="2" charset="-122"/>
              </a:rPr>
              <a:t> by taking U.S. nuclear weapons off hair-trigger alert and storing warheads separately from delivery systems;</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3. </a:t>
            </a:r>
            <a:r>
              <a:rPr lang="en-US" sz="1600" b="1">
                <a:latin typeface="Calibri" panose="020F0502020204030204" charset="0"/>
                <a:ea typeface="SimSun" panose="02010600030101010101" pitchFamily="2" charset="-122"/>
              </a:rPr>
              <a:t>Cancel plans to replace the entire US arsenal with enhanced weapons</a:t>
            </a:r>
            <a:r>
              <a:rPr lang="en-US" sz="1600" b="0">
                <a:latin typeface="Calibri" panose="020F0502020204030204" charset="0"/>
                <a:ea typeface="SimSun" panose="02010600030101010101" pitchFamily="2" charset="-122"/>
              </a:rPr>
              <a:t> at a cost of more than $1 trillion over the next 30 years;</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4. </a:t>
            </a:r>
            <a:r>
              <a:rPr lang="en-US" sz="1600" b="1">
                <a:latin typeface="Calibri" panose="020F0502020204030204" charset="0"/>
                <a:ea typeface="SimSun" panose="02010600030101010101" pitchFamily="2" charset="-122"/>
              </a:rPr>
              <a:t>Redirect the money thus saved into environmentally and socially sound programs,</a:t>
            </a:r>
            <a:r>
              <a:rPr lang="en-US" sz="1600" b="0">
                <a:latin typeface="Calibri" panose="020F0502020204030204" charset="0"/>
                <a:ea typeface="SimSun" panose="02010600030101010101" pitchFamily="2" charset="-122"/>
              </a:rPr>
              <a:t> including the accelerated cleanup of highly toxic and radioactive waste left during eight decades of the nuclear cycle;</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5. </a:t>
            </a:r>
            <a:r>
              <a:rPr lang="en-US" sz="1600" b="1">
                <a:latin typeface="Calibri" panose="020F0502020204030204" charset="0"/>
                <a:ea typeface="SimSun" panose="02010600030101010101" pitchFamily="2" charset="-122"/>
              </a:rPr>
              <a:t>End the sole, unchecked authority of any president</a:t>
            </a:r>
            <a:r>
              <a:rPr lang="en-US" sz="1600" b="0">
                <a:latin typeface="Calibri" panose="020F0502020204030204" charset="0"/>
                <a:ea typeface="SimSun" panose="02010600030101010101" pitchFamily="2" charset="-122"/>
              </a:rPr>
              <a:t> (or his or her delegates and their delegates) to launch a nuclear attack and require Congressional approval of any use of nuclear weapons;</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6. </a:t>
            </a:r>
            <a:r>
              <a:rPr lang="en-US" sz="1600" b="1">
                <a:latin typeface="Calibri" panose="020F0502020204030204" charset="0"/>
                <a:ea typeface="SimSun" panose="02010600030101010101" pitchFamily="2" charset="-122"/>
              </a:rPr>
              <a:t>Comply with our obligations under the 1968 Treaty on the Non-Proliferation of Nuclear Weapons (NPT</a:t>
            </a:r>
            <a:r>
              <a:rPr lang="en-US" sz="1600" b="0">
                <a:latin typeface="Calibri" panose="020F0502020204030204" charset="0"/>
                <a:ea typeface="SimSun" panose="02010600030101010101" pitchFamily="2" charset="-122"/>
              </a:rPr>
              <a:t>) by actively pursuing a verifiable agreement among nuclear-armed states </a:t>
            </a:r>
            <a:r>
              <a:rPr lang="en-US" sz="1600" b="0" i="1">
                <a:latin typeface="Calibri" panose="020F0502020204030204" charset="0"/>
                <a:ea typeface="SimSun" panose="02010600030101010101" pitchFamily="2" charset="-122"/>
              </a:rPr>
              <a:t>to eliminate their nuclear arsenals; </a:t>
            </a:r>
            <a:endParaRPr lang="en-US" sz="1600" b="0" i="1">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7. </a:t>
            </a:r>
            <a:r>
              <a:rPr lang="en-US" sz="1600" b="1">
                <a:latin typeface="Calibri" panose="020F0502020204030204" charset="0"/>
                <a:ea typeface="SimSun" panose="02010600030101010101" pitchFamily="2" charset="-122"/>
              </a:rPr>
              <a:t>Sign and ratify the United Nations Treaty on the Prohibition of Nuclear Weapons;</a:t>
            </a:r>
            <a:endParaRPr lang="en-US" sz="1600" b="1">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8. </a:t>
            </a:r>
            <a:r>
              <a:rPr lang="en-US" sz="1600" b="1">
                <a:latin typeface="Calibri" panose="020F0502020204030204" charset="0"/>
                <a:ea typeface="SimSun" panose="02010600030101010101" pitchFamily="2" charset="-122"/>
              </a:rPr>
              <a:t>Phase out nuclear energy, stop producing depleted uranium weapons,</a:t>
            </a:r>
            <a:r>
              <a:rPr lang="en-US" sz="1600" b="0">
                <a:latin typeface="Calibri" panose="020F0502020204030204" charset="0"/>
                <a:ea typeface="SimSun" panose="02010600030101010101" pitchFamily="2" charset="-122"/>
              </a:rPr>
              <a:t> and stop uranium mining, processing and enrichment;  </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9. </a:t>
            </a:r>
            <a:r>
              <a:rPr lang="en-US" sz="1600" b="1">
                <a:latin typeface="Calibri" panose="020F0502020204030204" charset="0"/>
                <a:ea typeface="SimSun" panose="02010600030101010101" pitchFamily="2" charset="-122"/>
              </a:rPr>
              <a:t>Clean up radioactive sites from the nuclear cycle</a:t>
            </a:r>
            <a:r>
              <a:rPr lang="en-US" sz="1600" b="0">
                <a:latin typeface="Calibri" panose="020F0502020204030204" charset="0"/>
                <a:ea typeface="SimSun" panose="02010600030101010101" pitchFamily="2" charset="-122"/>
              </a:rPr>
              <a:t> and develop an environmentally and socially sound nuclear waste disposal program; and</a:t>
            </a:r>
            <a:endParaRPr lang="en-US" sz="1600" b="0">
              <a:latin typeface="Calibri" panose="020F0502020204030204" charset="0"/>
              <a:ea typeface="SimSun" panose="02010600030101010101" pitchFamily="2" charset="-122"/>
            </a:endParaRPr>
          </a:p>
          <a:p>
            <a:pPr indent="0" fontAlgn="auto">
              <a:lnSpc>
                <a:spcPct val="100000"/>
              </a:lnSpc>
              <a:spcBef>
                <a:spcPts val="1200"/>
              </a:spcBef>
              <a:spcAft>
                <a:spcPts val="300"/>
              </a:spcAft>
              <a:buNone/>
            </a:pPr>
            <a:r>
              <a:rPr lang="en-US" sz="1600" b="0">
                <a:latin typeface="Calibri" panose="020F0502020204030204" charset="0"/>
                <a:ea typeface="SimSun" panose="02010600030101010101" pitchFamily="2" charset="-122"/>
              </a:rPr>
              <a:t>10. </a:t>
            </a:r>
            <a:r>
              <a:rPr lang="en-US" sz="1600" b="1">
                <a:latin typeface="Calibri" panose="020F0502020204030204" charset="0"/>
                <a:ea typeface="SimSun" panose="02010600030101010101" pitchFamily="2" charset="-122"/>
              </a:rPr>
              <a:t>Fund health care and compensation for victims of radiation.</a:t>
            </a:r>
            <a:endParaRPr lang="en-US" sz="1600" b="1">
              <a:latin typeface="Calibri" panose="020F0502020204030204" charset="0"/>
              <a:ea typeface="SimSun" panose="0201060003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274955"/>
            <a:ext cx="8229600" cy="1463040"/>
          </a:xfrm>
        </p:spPr>
        <p:txBody>
          <a:bodyPr>
            <a:normAutofit/>
          </a:bodyPr>
          <a:p>
            <a:r>
              <a:rPr lang="en-US" sz="2220"/>
              <a:t>1. Adopt and announce a policy of “No First Use” of nuclear weapons and make that policy credible by publicly decommissioning U.S. ICBMs that can only be used in a first strike</a:t>
            </a:r>
            <a:br>
              <a:rPr lang="en-US" sz="2220"/>
            </a:br>
            <a:endParaRPr lang="en-US" sz="2220"/>
          </a:p>
        </p:txBody>
      </p:sp>
      <p:pic>
        <p:nvPicPr>
          <p:cNvPr id="6" name="Picture 5" descr="NFU old idea"/>
          <p:cNvPicPr>
            <a:picLocks noChangeAspect="1"/>
          </p:cNvPicPr>
          <p:nvPr>
            <p:ph sz="half" idx="2"/>
          </p:nvPr>
        </p:nvPicPr>
        <p:blipFill>
          <a:blip r:embed="rId1"/>
          <a:stretch>
            <a:fillRect/>
          </a:stretch>
        </p:blipFill>
        <p:spPr>
          <a:xfrm>
            <a:off x="4638040" y="1524635"/>
            <a:ext cx="3376295" cy="2840355"/>
          </a:xfrm>
          <a:prstGeom prst="rect">
            <a:avLst/>
          </a:prstGeom>
        </p:spPr>
      </p:pic>
      <p:sp>
        <p:nvSpPr>
          <p:cNvPr id="2" name="Text Box 1"/>
          <p:cNvSpPr txBox="1"/>
          <p:nvPr/>
        </p:nvSpPr>
        <p:spPr>
          <a:xfrm>
            <a:off x="1129665" y="5959475"/>
            <a:ext cx="6884670" cy="645160"/>
          </a:xfrm>
          <a:prstGeom prst="rect">
            <a:avLst/>
          </a:prstGeom>
          <a:noFill/>
        </p:spPr>
        <p:txBody>
          <a:bodyPr wrap="square" rtlCol="0">
            <a:spAutoFit/>
          </a:bodyPr>
          <a:p>
            <a:pPr algn="ctr"/>
            <a:r>
              <a:rPr lang="en-US">
                <a:sym typeface="+mn-ea"/>
              </a:rPr>
              <a:t>Link for No First Use Global: </a:t>
            </a:r>
            <a:r>
              <a:rPr lang="en-US">
                <a:sym typeface="+mn-ea"/>
              </a:rPr>
              <a:t>https://nofirstuse.global/</a:t>
            </a:r>
            <a:endParaRPr lang="en-US"/>
          </a:p>
          <a:p>
            <a:endParaRPr lang="en-US"/>
          </a:p>
        </p:txBody>
      </p:sp>
      <p:pic>
        <p:nvPicPr>
          <p:cNvPr id="10" name="Picture 10" descr="ICBMs launching"/>
          <p:cNvPicPr>
            <a:picLocks noChangeAspect="1"/>
          </p:cNvPicPr>
          <p:nvPr>
            <p:ph sz="half" idx="1"/>
          </p:nvPr>
        </p:nvPicPr>
        <p:blipFill>
          <a:blip r:embed="rId2"/>
          <a:stretch>
            <a:fillRect/>
          </a:stretch>
        </p:blipFill>
        <p:spPr>
          <a:xfrm>
            <a:off x="228600" y="1524635"/>
            <a:ext cx="4175125" cy="284035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Autofit/>
          </a:bodyPr>
          <a:p>
            <a:r>
              <a:rPr lang="en-US" sz="2220"/>
              <a:t>2. Reduce the probability of an </a:t>
            </a:r>
            <a:br>
              <a:rPr lang="en-US" sz="2220"/>
            </a:br>
            <a:r>
              <a:rPr lang="en-US" sz="2220"/>
              <a:t>accidental, unauthorized, or unintentional nuclear exchange</a:t>
            </a:r>
            <a:br>
              <a:rPr lang="en-US" sz="2220"/>
            </a:br>
            <a:r>
              <a:rPr lang="en-US" sz="2220"/>
              <a:t> by </a:t>
            </a:r>
            <a:r>
              <a:rPr lang="en-US" sz="2220" b="1"/>
              <a:t>taking U.S. nuclear weapons off hair-trigger alert and </a:t>
            </a:r>
            <a:br>
              <a:rPr lang="en-US" sz="2220" b="1"/>
            </a:br>
            <a:r>
              <a:rPr lang="en-US" sz="2220" b="1"/>
              <a:t>storing warheads separately from delivery systems</a:t>
            </a:r>
            <a:endParaRPr lang="en-US" sz="2220" b="1"/>
          </a:p>
        </p:txBody>
      </p:sp>
      <p:pic>
        <p:nvPicPr>
          <p:cNvPr id="9" name="Picture 9" descr="Hair Trigger Alert Wheel of Near Misfortune"/>
          <p:cNvPicPr>
            <a:picLocks noChangeAspect="1"/>
          </p:cNvPicPr>
          <p:nvPr>
            <p:ph sz="half" idx="1"/>
          </p:nvPr>
        </p:nvPicPr>
        <p:blipFill>
          <a:blip r:embed="rId1"/>
          <a:stretch>
            <a:fillRect/>
          </a:stretch>
        </p:blipFill>
        <p:spPr>
          <a:xfrm>
            <a:off x="4648200" y="3886835"/>
            <a:ext cx="4038600" cy="2423160"/>
          </a:xfrm>
          <a:prstGeom prst="rect">
            <a:avLst/>
          </a:prstGeom>
        </p:spPr>
      </p:pic>
      <p:pic>
        <p:nvPicPr>
          <p:cNvPr id="2" name="Picture 1" descr="NFU No Ctrl-Z"/>
          <p:cNvPicPr>
            <a:picLocks noChangeAspect="1"/>
          </p:cNvPicPr>
          <p:nvPr/>
        </p:nvPicPr>
        <p:blipFill>
          <a:blip r:embed="rId2"/>
          <a:stretch>
            <a:fillRect/>
          </a:stretch>
        </p:blipFill>
        <p:spPr>
          <a:xfrm>
            <a:off x="152400" y="1905635"/>
            <a:ext cx="4354195" cy="24384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fontScale="90000"/>
          </a:bodyPr>
          <a:p>
            <a:r>
              <a:rPr lang="en-US" sz="2500"/>
              <a:t>3. Cancel plans to replace the entire US arsenal with enhanced weapons at a cost of more than $1.7 trillion over the next 30 years</a:t>
            </a:r>
            <a:endParaRPr lang="en-US" sz="2500"/>
          </a:p>
        </p:txBody>
      </p:sp>
      <p:pic>
        <p:nvPicPr>
          <p:cNvPr id="11" name="Picture 11" descr="Nuclear Modernization"/>
          <p:cNvPicPr>
            <a:picLocks noChangeAspect="1"/>
          </p:cNvPicPr>
          <p:nvPr>
            <p:ph sz="half" idx="2"/>
          </p:nvPr>
        </p:nvPicPr>
        <p:blipFill>
          <a:blip r:embed="rId1"/>
          <a:stretch>
            <a:fillRect/>
          </a:stretch>
        </p:blipFill>
        <p:spPr>
          <a:xfrm>
            <a:off x="533400" y="1447800"/>
            <a:ext cx="8150225" cy="458406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fontScale="90000"/>
          </a:bodyPr>
          <a:p>
            <a:r>
              <a:rPr lang="en-US" sz="2445"/>
              <a:t>4. Redirect the money thus saved into environmentally and socially sound programs, including the accelerated cleanup of highly toxic and radioactive waste left during eight decades of the nuclear cycle</a:t>
            </a:r>
            <a:endParaRPr lang="en-US" sz="2445"/>
          </a:p>
        </p:txBody>
      </p:sp>
      <p:pic>
        <p:nvPicPr>
          <p:cNvPr id="7" name="Content Placeholder 6"/>
          <p:cNvPicPr>
            <a:picLocks noChangeAspect="1"/>
          </p:cNvPicPr>
          <p:nvPr>
            <p:ph idx="1"/>
          </p:nvPr>
        </p:nvPicPr>
        <p:blipFill>
          <a:blip r:embed="rId1"/>
          <a:srcRect l="-536" t="18154" r="38787" b="11518"/>
          <a:stretch>
            <a:fillRect/>
          </a:stretch>
        </p:blipFill>
        <p:spPr>
          <a:xfrm>
            <a:off x="381000" y="1417955"/>
            <a:ext cx="8279765" cy="53022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normAutofit fontScale="90000"/>
          </a:bodyPr>
          <a:p>
            <a:r>
              <a:rPr lang="en-US" sz="2445"/>
              <a:t>5. End the sole, unchecked authority of any president (or his or her delegates and their delegates) to launch a nuclear attack and require Congressional approval of any use of nuclear weapons</a:t>
            </a:r>
            <a:endParaRPr lang="en-US" sz="2445"/>
          </a:p>
        </p:txBody>
      </p:sp>
      <p:pic>
        <p:nvPicPr>
          <p:cNvPr id="17" name="Picture 17" descr="President Sole Authority Nuclear Football"/>
          <p:cNvPicPr>
            <a:picLocks noChangeAspect="1"/>
          </p:cNvPicPr>
          <p:nvPr>
            <p:ph sz="half" idx="1"/>
          </p:nvPr>
        </p:nvPicPr>
        <p:blipFill>
          <a:blip r:embed="rId1"/>
          <a:stretch>
            <a:fillRect/>
          </a:stretch>
        </p:blipFill>
        <p:spPr>
          <a:xfrm>
            <a:off x="381000" y="1676400"/>
            <a:ext cx="4290695" cy="2665095"/>
          </a:xfrm>
          <a:prstGeom prst="rect">
            <a:avLst/>
          </a:prstGeom>
        </p:spPr>
      </p:pic>
      <p:pic>
        <p:nvPicPr>
          <p:cNvPr id="16" name="Picture 16" descr="Trump Launch"/>
          <p:cNvPicPr>
            <a:picLocks noChangeAspect="1"/>
          </p:cNvPicPr>
          <p:nvPr>
            <p:ph sz="half" idx="2"/>
          </p:nvPr>
        </p:nvPicPr>
        <p:blipFill>
          <a:blip r:embed="rId2"/>
          <a:stretch>
            <a:fillRect/>
          </a:stretch>
        </p:blipFill>
        <p:spPr>
          <a:xfrm>
            <a:off x="4724400" y="1697990"/>
            <a:ext cx="4167505" cy="262128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fontScale="90000"/>
          </a:bodyPr>
          <a:p>
            <a:r>
              <a:rPr lang="en-US" sz="2445"/>
              <a:t>6. Comply with our obligations under the </a:t>
            </a:r>
            <a:br>
              <a:rPr lang="en-US" sz="2445"/>
            </a:br>
            <a:r>
              <a:rPr lang="en-US" sz="2445"/>
              <a:t>1968 Treaty on the Non-Proliferation of Nuclear Weapons (NPT) by actively pursuing a verifiable agreement among nuclear-armed states to eliminate their nuclear arsenals</a:t>
            </a:r>
            <a:endParaRPr lang="en-US" sz="2445"/>
          </a:p>
        </p:txBody>
      </p:sp>
      <p:pic>
        <p:nvPicPr>
          <p:cNvPr id="12" name="Content Placeholder 11" descr="NPT_parties.svg"/>
          <p:cNvPicPr>
            <a:picLocks noChangeAspect="1"/>
          </p:cNvPicPr>
          <p:nvPr>
            <p:ph idx="1"/>
          </p:nvPr>
        </p:nvPicPr>
        <p:blipFill>
          <a:blip r:embed="rId1"/>
          <a:srcRect l="9689" r="6420" b="17544"/>
          <a:stretch>
            <a:fillRect/>
          </a:stretch>
        </p:blipFill>
        <p:spPr>
          <a:xfrm>
            <a:off x="2286000" y="1530350"/>
            <a:ext cx="5335270" cy="2691765"/>
          </a:xfrm>
          <a:prstGeom prst="rect">
            <a:avLst/>
          </a:prstGeom>
        </p:spPr>
      </p:pic>
      <p:sp>
        <p:nvSpPr>
          <p:cNvPr id="13" name="Text Box 12"/>
          <p:cNvSpPr txBox="1"/>
          <p:nvPr/>
        </p:nvSpPr>
        <p:spPr>
          <a:xfrm>
            <a:off x="152400" y="4343400"/>
            <a:ext cx="5869940" cy="1753235"/>
          </a:xfrm>
          <a:prstGeom prst="rect">
            <a:avLst/>
          </a:prstGeom>
          <a:noFill/>
        </p:spPr>
        <p:txBody>
          <a:bodyPr wrap="square" rtlCol="0" anchor="t">
            <a:spAutoFit/>
          </a:bodyPr>
          <a:p>
            <a:pPr>
              <a:lnSpc>
                <a:spcPct val="100000"/>
              </a:lnSpc>
            </a:pPr>
            <a:r>
              <a:rPr lang="en-US" sz="1200"/>
              <a:t>Participation in the NPT</a:t>
            </a:r>
            <a:endParaRPr lang="en-US" sz="1200"/>
          </a:p>
          <a:p>
            <a:pPr>
              <a:lnSpc>
                <a:spcPct val="100000"/>
              </a:lnSpc>
            </a:pPr>
            <a:r>
              <a:rPr lang="en-US" sz="1200"/>
              <a:t>   Recognized nuclear-weapon state ratifiers   </a:t>
            </a:r>
            <a:endParaRPr lang="en-US" sz="1200"/>
          </a:p>
          <a:p>
            <a:pPr>
              <a:lnSpc>
                <a:spcPct val="100000"/>
              </a:lnSpc>
            </a:pPr>
            <a:r>
              <a:rPr lang="en-US" sz="1200"/>
              <a:t>   Recognized nuclear weapon state acceders   </a:t>
            </a:r>
            <a:endParaRPr lang="en-US" sz="1200"/>
          </a:p>
          <a:p>
            <a:pPr>
              <a:lnSpc>
                <a:spcPct val="100000"/>
              </a:lnSpc>
            </a:pPr>
            <a:r>
              <a:rPr lang="en-US" sz="1200"/>
              <a:t>   Other ratifiers   </a:t>
            </a:r>
            <a:endParaRPr lang="en-US" sz="1200"/>
          </a:p>
          <a:p>
            <a:pPr>
              <a:lnSpc>
                <a:spcPct val="100000"/>
              </a:lnSpc>
            </a:pPr>
            <a:r>
              <a:rPr lang="en-US" sz="1200"/>
              <a:t>   Other acceders or succeeders   </a:t>
            </a:r>
            <a:endParaRPr lang="en-US" sz="1200"/>
          </a:p>
          <a:p>
            <a:pPr>
              <a:lnSpc>
                <a:spcPct val="100000"/>
              </a:lnSpc>
            </a:pPr>
            <a:r>
              <a:rPr lang="en-US" sz="1200"/>
              <a:t>   Acceder which announced its withdrawal (North Korea, 2003)   </a:t>
            </a:r>
            <a:br>
              <a:rPr lang="en-US" sz="1200"/>
            </a:br>
            <a:r>
              <a:rPr lang="en-US" sz="1200"/>
              <a:t>   Unrecognized state, abiding by treaty   </a:t>
            </a:r>
            <a:br>
              <a:rPr lang="en-US" sz="1200"/>
            </a:br>
            <a:r>
              <a:rPr lang="en-US" sz="1200"/>
              <a:t>   </a:t>
            </a:r>
            <a:r>
              <a:rPr lang="en-US" sz="1200" b="1"/>
              <a:t>Non-signatories   (India, Israel, Pakistan, and South Sudan)</a:t>
            </a:r>
            <a:br>
              <a:rPr lang="en-US" sz="1200"/>
            </a:br>
            <a:r>
              <a:rPr lang="en-US" sz="1200"/>
              <a:t>   Partially recognized state which ratified (Republic of China - Taiwan)</a:t>
            </a:r>
            <a:endParaRPr lang="en-US" sz="1200"/>
          </a:p>
        </p:txBody>
      </p:sp>
      <p:sp>
        <p:nvSpPr>
          <p:cNvPr id="14" name="Rectangles 13"/>
          <p:cNvSpPr/>
          <p:nvPr/>
        </p:nvSpPr>
        <p:spPr>
          <a:xfrm>
            <a:off x="152400" y="4559300"/>
            <a:ext cx="152400" cy="155448"/>
          </a:xfrm>
          <a:prstGeom prst="rect">
            <a:avLst/>
          </a:prstGeom>
          <a:solidFill>
            <a:srgbClr val="505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Rectangles 14"/>
          <p:cNvSpPr/>
          <p:nvPr/>
        </p:nvSpPr>
        <p:spPr>
          <a:xfrm>
            <a:off x="152400" y="5131308"/>
            <a:ext cx="152400" cy="15494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Rectangles 15"/>
          <p:cNvSpPr/>
          <p:nvPr/>
        </p:nvSpPr>
        <p:spPr>
          <a:xfrm>
            <a:off x="152400" y="5461508"/>
            <a:ext cx="152400" cy="154940"/>
          </a:xfrm>
          <a:prstGeom prst="rect">
            <a:avLst/>
          </a:prstGeom>
          <a:solidFill>
            <a:srgbClr val="F9F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Rectangles 16"/>
          <p:cNvSpPr/>
          <p:nvPr/>
        </p:nvSpPr>
        <p:spPr>
          <a:xfrm>
            <a:off x="152400" y="5626608"/>
            <a:ext cx="152400" cy="154940"/>
          </a:xfrm>
          <a:prstGeom prst="rect">
            <a:avLst/>
          </a:prstGeom>
          <a:solidFill>
            <a:srgbClr val="FF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8" name="Rectangles 17"/>
          <p:cNvSpPr/>
          <p:nvPr/>
        </p:nvSpPr>
        <p:spPr>
          <a:xfrm>
            <a:off x="152400" y="5867908"/>
            <a:ext cx="152400" cy="1549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9" name="Rectangles 18"/>
          <p:cNvSpPr/>
          <p:nvPr/>
        </p:nvSpPr>
        <p:spPr>
          <a:xfrm>
            <a:off x="152400" y="4801108"/>
            <a:ext cx="152400" cy="154940"/>
          </a:xfrm>
          <a:prstGeom prst="rect">
            <a:avLst/>
          </a:prstGeom>
          <a:solidFill>
            <a:srgbClr val="0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1" name="Rectangles 20"/>
          <p:cNvSpPr/>
          <p:nvPr/>
        </p:nvSpPr>
        <p:spPr>
          <a:xfrm>
            <a:off x="152400" y="4966208"/>
            <a:ext cx="152400" cy="154940"/>
          </a:xfrm>
          <a:prstGeom prst="rect">
            <a:avLst/>
          </a:prstGeom>
          <a:solidFill>
            <a:srgbClr val="00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Rectangles 21"/>
          <p:cNvSpPr/>
          <p:nvPr/>
        </p:nvSpPr>
        <p:spPr>
          <a:xfrm>
            <a:off x="152400" y="5296408"/>
            <a:ext cx="152400" cy="154940"/>
          </a:xfrm>
          <a:prstGeom prst="rect">
            <a:avLst/>
          </a:prstGeom>
          <a:solidFill>
            <a:srgbClr val="FFB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3" name="Text Box 22"/>
          <p:cNvSpPr txBox="1"/>
          <p:nvPr/>
        </p:nvSpPr>
        <p:spPr>
          <a:xfrm>
            <a:off x="3733800" y="3945255"/>
            <a:ext cx="3903980" cy="1383665"/>
          </a:xfrm>
          <a:prstGeom prst="rect">
            <a:avLst/>
          </a:prstGeom>
          <a:noFill/>
        </p:spPr>
        <p:txBody>
          <a:bodyPr wrap="square" rtlCol="0">
            <a:spAutoFit/>
          </a:bodyPr>
          <a:p>
            <a:r>
              <a:rPr lang="en-US" sz="1400"/>
              <a:t>Obligations:</a:t>
            </a:r>
            <a:endParaRPr lang="en-US" sz="1400"/>
          </a:p>
          <a:p>
            <a:pPr marL="171450" indent="-171450">
              <a:buFont typeface="Arial" panose="020B0604020202020204" pitchFamily="34" charset="0"/>
              <a:buChar char="•"/>
            </a:pPr>
            <a:r>
              <a:rPr lang="en-US" sz="1400"/>
              <a:t>Don’t transfer/receive nukes or control of nukes</a:t>
            </a:r>
            <a:endParaRPr lang="en-US" sz="1400"/>
          </a:p>
          <a:p>
            <a:pPr marL="171450" indent="-171450">
              <a:buFont typeface="Arial" panose="020B0604020202020204" pitchFamily="34" charset="0"/>
              <a:buChar char="•"/>
            </a:pPr>
            <a:r>
              <a:rPr lang="en-US" sz="1400"/>
              <a:t>Accept IAEA safeguards / verification</a:t>
            </a:r>
            <a:endParaRPr lang="en-US" sz="1400"/>
          </a:p>
          <a:p>
            <a:pPr marL="171450" indent="-171450">
              <a:buFont typeface="Arial" panose="020B0604020202020204" pitchFamily="34" charset="0"/>
              <a:buChar char="•"/>
            </a:pPr>
            <a:r>
              <a:rPr lang="en-US" sz="1400"/>
              <a:t>Promote nuclear energy</a:t>
            </a:r>
            <a:endParaRPr lang="en-US" sz="1400"/>
          </a:p>
          <a:p>
            <a:pPr marL="171450" indent="-171450">
              <a:buFont typeface="Arial" panose="020B0604020202020204" pitchFamily="34" charset="0"/>
              <a:buChar char="•"/>
            </a:pPr>
            <a:r>
              <a:rPr lang="en-US" sz="1400" b="1"/>
              <a:t>Negotiate to cease the nuclear arms race</a:t>
            </a:r>
            <a:endParaRPr lang="en-US" sz="1400" b="1"/>
          </a:p>
          <a:p>
            <a:pPr marL="171450" indent="-171450">
              <a:buFont typeface="Arial" panose="020B0604020202020204" pitchFamily="34" charset="0"/>
              <a:buChar char="•"/>
            </a:pPr>
            <a:r>
              <a:rPr lang="en-US" sz="1400" b="1"/>
              <a:t>Negotiate for nuclear disarmament</a:t>
            </a:r>
            <a:endParaRPr lang="en-US" sz="1400"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normAutofit/>
          </a:bodyPr>
          <a:p>
            <a:r>
              <a:rPr lang="en-US" sz="2445"/>
              <a:t>7. Sign and ratify the </a:t>
            </a:r>
            <a:br>
              <a:rPr lang="en-US" sz="2445"/>
            </a:br>
            <a:r>
              <a:rPr lang="en-US" sz="2445"/>
              <a:t>United Nations Treaty on the Prohibition of Nuclear Weapons</a:t>
            </a:r>
            <a:endParaRPr lang="en-US" sz="2445"/>
          </a:p>
        </p:txBody>
      </p:sp>
      <p:pic>
        <p:nvPicPr>
          <p:cNvPr id="5" name="Picture 1"/>
          <p:cNvPicPr>
            <a:picLocks noChangeAspect="1"/>
          </p:cNvPicPr>
          <p:nvPr>
            <p:ph sz="half" idx="1"/>
          </p:nvPr>
        </p:nvPicPr>
        <p:blipFill>
          <a:blip r:embed="rId1"/>
          <a:stretch>
            <a:fillRect/>
          </a:stretch>
        </p:blipFill>
        <p:spPr>
          <a:xfrm>
            <a:off x="685800" y="1295400"/>
            <a:ext cx="7851775" cy="2617470"/>
          </a:xfrm>
          <a:prstGeom prst="rect">
            <a:avLst/>
          </a:prstGeom>
          <a:noFill/>
          <a:ln>
            <a:noFill/>
          </a:ln>
        </p:spPr>
      </p:pic>
      <p:pic>
        <p:nvPicPr>
          <p:cNvPr id="6" name="Picture 2" descr="Sign the Nuclear Weapons Ban Treaty action"/>
          <p:cNvPicPr>
            <a:picLocks noChangeAspect="1"/>
          </p:cNvPicPr>
          <p:nvPr>
            <p:ph sz="half" idx="2"/>
          </p:nvPr>
        </p:nvPicPr>
        <p:blipFill>
          <a:blip r:embed="rId2"/>
          <a:stretch>
            <a:fillRect/>
          </a:stretch>
        </p:blipFill>
        <p:spPr>
          <a:xfrm>
            <a:off x="2010728" y="3962400"/>
            <a:ext cx="5122545" cy="26936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42185"/>
          </a:xfrm>
        </p:spPr>
        <p:txBody>
          <a:bodyPr>
            <a:normAutofit fontScale="90000"/>
          </a:bodyPr>
          <a:lstStyle/>
          <a:p>
            <a:pPr algn="l"/>
            <a:r>
              <a:rPr lang="en-US" sz="3600" b="1" dirty="0" smtClean="0">
                <a:latin typeface="Calibri" panose="020F0502020204030204" charset="0"/>
                <a:cs typeface="Calibri" panose="020F0502020204030204" charset="0"/>
              </a:rPr>
              <a:t>67 Nuclear Bomb Tests in the Marshall Islands</a:t>
            </a:r>
            <a:br>
              <a:rPr lang="en-US" sz="4000" dirty="0" smtClean="0">
                <a:latin typeface="Calibri" panose="020F0502020204030204" charset="0"/>
                <a:cs typeface="Calibri" panose="020F0502020204030204" charset="0"/>
              </a:rPr>
            </a:br>
            <a:br>
              <a:rPr lang="en-US" sz="4000" dirty="0" smtClean="0">
                <a:latin typeface="Calibri" panose="020F0502020204030204" charset="0"/>
                <a:cs typeface="Calibri" panose="020F0502020204030204" charset="0"/>
              </a:rPr>
            </a:br>
            <a:r>
              <a:rPr lang="en-US" sz="3600" dirty="0" smtClean="0">
                <a:latin typeface="Calibri" panose="020F0502020204030204" charset="0"/>
                <a:cs typeface="Calibri" panose="020F0502020204030204" charset="0"/>
              </a:rPr>
              <a:t>Bikini </a:t>
            </a:r>
            <a:r>
              <a:rPr lang="en-US" sz="3600" dirty="0">
                <a:latin typeface="Calibri" panose="020F0502020204030204" charset="0"/>
                <a:cs typeface="Calibri" panose="020F0502020204030204" charset="0"/>
              </a:rPr>
              <a:t>Atoll, March 1, </a:t>
            </a:r>
            <a:r>
              <a:rPr lang="en-US" sz="3600" dirty="0" smtClean="0">
                <a:latin typeface="Calibri" panose="020F0502020204030204" charset="0"/>
                <a:cs typeface="Calibri" panose="020F0502020204030204" charset="0"/>
              </a:rPr>
              <a:t>1954</a:t>
            </a:r>
            <a:br>
              <a:rPr lang="en-US" sz="3600" dirty="0" smtClean="0">
                <a:latin typeface="Calibri" panose="020F0502020204030204" charset="0"/>
                <a:cs typeface="Calibri" panose="020F0502020204030204" charset="0"/>
              </a:rPr>
            </a:br>
            <a:r>
              <a:rPr lang="en-US" sz="3600" dirty="0" smtClean="0">
                <a:latin typeface="Calibri" panose="020F0502020204030204" charset="0"/>
                <a:cs typeface="Calibri" panose="020F0502020204030204" charset="0"/>
              </a:rPr>
              <a:t>U.S. </a:t>
            </a:r>
            <a:r>
              <a:rPr lang="en-US" sz="3600" dirty="0" smtClean="0">
                <a:latin typeface="Calibri" panose="020F0502020204030204" charset="0"/>
                <a:cs typeface="Calibri" panose="020F0502020204030204" charset="0"/>
              </a:rPr>
              <a:t>detonated a 15-megaton </a:t>
            </a:r>
            <a:r>
              <a:rPr lang="en-US" sz="3600" dirty="0">
                <a:latin typeface="Calibri" panose="020F0502020204030204" charset="0"/>
                <a:cs typeface="Calibri" panose="020F0502020204030204" charset="0"/>
              </a:rPr>
              <a:t>device equivalent to 1000 Hiroshima </a:t>
            </a:r>
            <a:r>
              <a:rPr lang="en-US" sz="3600" dirty="0" smtClean="0">
                <a:latin typeface="Calibri" panose="020F0502020204030204" charset="0"/>
                <a:cs typeface="Calibri" panose="020F0502020204030204" charset="0"/>
              </a:rPr>
              <a:t>blasts</a:t>
            </a:r>
            <a:r>
              <a:rPr lang="en-US" sz="4000" dirty="0" smtClean="0">
                <a:latin typeface="Calibri" panose="020F0502020204030204" charset="0"/>
                <a:cs typeface="Calibri" panose="020F0502020204030204" charset="0"/>
              </a:rPr>
              <a:t>.</a:t>
            </a:r>
            <a:endParaRPr lang="en-US" sz="4000" dirty="0" smtClean="0">
              <a:latin typeface="Calibri" panose="020F0502020204030204" charset="0"/>
              <a:cs typeface="Calibri" panose="020F0502020204030204" charset="0"/>
            </a:endParaRPr>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457200" y="2895600"/>
            <a:ext cx="8229600" cy="3611563"/>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a:bodyPr>
          <a:p>
            <a:r>
              <a:rPr lang="en-US" sz="2445"/>
              <a:t>8. Phase out nuclear energy, stop producing depleted uranium weapons, and stop uranium mining, processing and enrichment</a:t>
            </a:r>
            <a:endParaRPr lang="en-US" sz="2445"/>
          </a:p>
        </p:txBody>
      </p:sp>
      <p:pic>
        <p:nvPicPr>
          <p:cNvPr id="6" name="Picture 6" descr="uranium_cycle"/>
          <p:cNvPicPr>
            <a:picLocks noChangeAspect="1"/>
          </p:cNvPicPr>
          <p:nvPr>
            <p:ph sz="half" idx="1"/>
          </p:nvPr>
        </p:nvPicPr>
        <p:blipFill>
          <a:blip r:embed="rId1"/>
          <a:stretch>
            <a:fillRect/>
          </a:stretch>
        </p:blipFill>
        <p:spPr>
          <a:xfrm>
            <a:off x="713740" y="2348230"/>
            <a:ext cx="3524250" cy="3028950"/>
          </a:xfrm>
          <a:prstGeom prst="rect">
            <a:avLst/>
          </a:prstGeom>
        </p:spPr>
      </p:pic>
      <p:pic>
        <p:nvPicPr>
          <p:cNvPr id="7" name="Picture 7" descr="Fukushima"/>
          <p:cNvPicPr>
            <a:picLocks noChangeAspect="1"/>
          </p:cNvPicPr>
          <p:nvPr>
            <p:ph sz="half" idx="2"/>
          </p:nvPr>
        </p:nvPicPr>
        <p:blipFill>
          <a:blip r:embed="rId2"/>
          <a:stretch>
            <a:fillRect/>
          </a:stretch>
        </p:blipFill>
        <p:spPr>
          <a:xfrm>
            <a:off x="4359910" y="2516505"/>
            <a:ext cx="4326890" cy="2884805"/>
          </a:xfrm>
          <a:prstGeom prst="rect">
            <a:avLst/>
          </a:prstGeom>
        </p:spPr>
      </p:pic>
      <p:sp>
        <p:nvSpPr>
          <p:cNvPr id="2" name="Text Box 1"/>
          <p:cNvSpPr txBox="1"/>
          <p:nvPr/>
        </p:nvSpPr>
        <p:spPr>
          <a:xfrm>
            <a:off x="4392930" y="5475605"/>
            <a:ext cx="4293870" cy="645160"/>
          </a:xfrm>
          <a:prstGeom prst="rect">
            <a:avLst/>
          </a:prstGeom>
          <a:noFill/>
        </p:spPr>
        <p:txBody>
          <a:bodyPr wrap="square" rtlCol="0">
            <a:spAutoFit/>
          </a:bodyPr>
          <a:p>
            <a:r>
              <a:rPr lang="en-US"/>
              <a:t>Fire at Fukushima following the 3/11/11 triple disaster and nuclear meltdown </a:t>
            </a:r>
            <a:endParaRPr lang="en-US"/>
          </a:p>
        </p:txBody>
      </p:sp>
      <p:sp>
        <p:nvSpPr>
          <p:cNvPr id="3" name="Text Box 2"/>
          <p:cNvSpPr txBox="1"/>
          <p:nvPr/>
        </p:nvSpPr>
        <p:spPr>
          <a:xfrm>
            <a:off x="701675" y="5499735"/>
            <a:ext cx="3565525" cy="922020"/>
          </a:xfrm>
          <a:prstGeom prst="rect">
            <a:avLst/>
          </a:prstGeom>
          <a:noFill/>
        </p:spPr>
        <p:txBody>
          <a:bodyPr wrap="square" rtlCol="0">
            <a:spAutoFit/>
          </a:bodyPr>
          <a:p>
            <a:r>
              <a:rPr lang="en-US"/>
              <a:t>At every step of the nuclear chain there is contamination and there are risks of accidents.</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fontScale="90000"/>
          </a:bodyPr>
          <a:p>
            <a:r>
              <a:rPr lang="en-US" sz="2445"/>
              <a:t>9. Clean up radioactive sites from the nuclear cycle and develop an environmentally and socially sound nuclear waste disposal program</a:t>
            </a:r>
            <a:endParaRPr lang="en-US" sz="2445"/>
          </a:p>
        </p:txBody>
      </p:sp>
      <p:pic>
        <p:nvPicPr>
          <p:cNvPr id="8" name="Picture 8" descr="Radioactive waste cleanup"/>
          <p:cNvPicPr>
            <a:picLocks noChangeAspect="1"/>
          </p:cNvPicPr>
          <p:nvPr>
            <p:ph idx="1"/>
          </p:nvPr>
        </p:nvPicPr>
        <p:blipFill>
          <a:blip r:embed="rId1"/>
          <a:stretch>
            <a:fillRect/>
          </a:stretch>
        </p:blipFill>
        <p:spPr>
          <a:xfrm>
            <a:off x="1550670" y="1280160"/>
            <a:ext cx="5984875" cy="5527675"/>
          </a:xfrm>
          <a:prstGeom prst="rect">
            <a:avLst/>
          </a:prstGeom>
        </p:spPr>
      </p:pic>
      <p:sp>
        <p:nvSpPr>
          <p:cNvPr id="2" name="Text Box 1"/>
          <p:cNvSpPr txBox="1"/>
          <p:nvPr/>
        </p:nvSpPr>
        <p:spPr>
          <a:xfrm>
            <a:off x="304800" y="5639435"/>
            <a:ext cx="4737735" cy="829945"/>
          </a:xfrm>
          <a:prstGeom prst="rect">
            <a:avLst/>
          </a:prstGeom>
          <a:noFill/>
        </p:spPr>
        <p:txBody>
          <a:bodyPr wrap="square" rtlCol="0">
            <a:spAutoFit/>
          </a:bodyPr>
          <a:p>
            <a:r>
              <a:rPr lang="en-US" sz="1600"/>
              <a:t>See Cleanupthemines.org for </a:t>
            </a:r>
            <a:br>
              <a:rPr lang="en-US" sz="1600"/>
            </a:br>
            <a:r>
              <a:rPr lang="en-US" sz="1600"/>
              <a:t>more information about </a:t>
            </a:r>
            <a:br>
              <a:rPr lang="en-US" sz="1600"/>
            </a:br>
            <a:r>
              <a:rPr lang="en-US" sz="1600"/>
              <a:t>15,000 abandoned uranium mine sites.</a:t>
            </a:r>
            <a:endParaRPr lang="en-US"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normAutofit/>
          </a:bodyPr>
          <a:p>
            <a:r>
              <a:rPr lang="en-US" sz="2445"/>
              <a:t>10. Fund health care and compensation for victims of radiation</a:t>
            </a:r>
            <a:endParaRPr lang="en-US" sz="2445"/>
          </a:p>
        </p:txBody>
      </p:sp>
      <p:pic>
        <p:nvPicPr>
          <p:cNvPr id="14" name="Picture 14" descr="Downwinder map"/>
          <p:cNvPicPr>
            <a:picLocks noChangeAspect="1"/>
          </p:cNvPicPr>
          <p:nvPr>
            <p:ph idx="1"/>
          </p:nvPr>
        </p:nvPicPr>
        <p:blipFill>
          <a:blip r:embed="rId1"/>
          <a:stretch>
            <a:fillRect/>
          </a:stretch>
        </p:blipFill>
        <p:spPr>
          <a:xfrm>
            <a:off x="433705" y="1412240"/>
            <a:ext cx="8276590" cy="451358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9920" y="457200"/>
            <a:ext cx="8047990" cy="560705"/>
          </a:xfrm>
        </p:spPr>
        <p:txBody>
          <a:bodyPr>
            <a:noAutofit/>
          </a:bodyPr>
          <a:p>
            <a:pPr algn="ctr"/>
            <a:r>
              <a:rPr lang="en-US" sz="3600" b="1"/>
              <a:t>Olympia Schedule</a:t>
            </a:r>
            <a:endParaRPr lang="en-US" sz="3600" b="1"/>
          </a:p>
        </p:txBody>
      </p:sp>
      <p:graphicFrame>
        <p:nvGraphicFramePr>
          <p:cNvPr id="5" name="Content Placeholder 4"/>
          <p:cNvGraphicFramePr/>
          <p:nvPr>
            <p:ph idx="1"/>
          </p:nvPr>
        </p:nvGraphicFramePr>
        <p:xfrm>
          <a:off x="723900" y="1019810"/>
          <a:ext cx="7954645" cy="5049520"/>
        </p:xfrm>
        <a:graphic>
          <a:graphicData uri="http://schemas.openxmlformats.org/drawingml/2006/table">
            <a:tbl>
              <a:tblPr/>
              <a:tblGrid>
                <a:gridCol w="782320"/>
                <a:gridCol w="1307465"/>
                <a:gridCol w="3851910"/>
                <a:gridCol w="2012950"/>
              </a:tblGrid>
              <a:tr h="1006475">
                <a:tc>
                  <a:txBody>
                    <a:bodyPr/>
                    <a:p>
                      <a:pPr indent="0">
                        <a:buNone/>
                      </a:pPr>
                      <a:r>
                        <a:rPr lang="en-US" sz="1400" b="0">
                          <a:solidFill>
                            <a:srgbClr val="000000"/>
                          </a:solidFill>
                          <a:latin typeface="Calibri" panose="020F0502020204030204" charset="-122"/>
                        </a:rPr>
                        <a:t>Wed 8/14</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8 am - 4 pm</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i="1">
                          <a:solidFill>
                            <a:srgbClr val="000000"/>
                          </a:solidFill>
                          <a:latin typeface="Calibri" panose="020F0502020204030204" charset="-122"/>
                        </a:rPr>
                        <a:t>Transit from Tacoma to Olympia (8 hours)</a:t>
                      </a:r>
                      <a:endParaRPr lang="en-US" sz="1400" b="0" i="1">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Dock at Percieval Landing (First Come First Served)</a:t>
                      </a:r>
                      <a:endParaRPr lang="en-US" sz="1400" b="0">
                        <a:solidFill>
                          <a:srgbClr val="000000"/>
                        </a:solidFill>
                        <a:latin typeface="Calibri" panose="020F0502020204030204" charset="-122"/>
                      </a:endParaRPr>
                    </a:p>
                  </a:txBody>
                  <a:tcPr marL="12700" marR="12700" marT="12700" vert="horz" anchor="ctr" anchorCtr="0">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r h="624205">
                <a:tc>
                  <a:txBody>
                    <a:bodyPr/>
                    <a:p>
                      <a:pPr indent="0">
                        <a:buNone/>
                      </a:pPr>
                      <a:r>
                        <a:rPr lang="en-US" sz="1400" b="0">
                          <a:solidFill>
                            <a:srgbClr val="000000"/>
                          </a:solidFill>
                          <a:latin typeface="Calibri" panose="020F0502020204030204" charset="-122"/>
                        </a:rPr>
                        <a:t>Thu 8/15</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10:00 am - noon</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Welcome Ceremony, Press Conference (tentative)</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Dock at Percieval Landing</a:t>
                      </a:r>
                      <a:endParaRPr lang="en-US" sz="1400" b="0">
                        <a:solidFill>
                          <a:srgbClr val="000000"/>
                        </a:solidFill>
                        <a:latin typeface="Calibri" panose="020F05020202040302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433705">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noon - 4 pm</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Olympia - day sails, boat tours</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434340">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5:30 PM</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Fellowship of Reconcilliation Picnic</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Percieval Landing</a:t>
                      </a:r>
                      <a:endParaRPr lang="en-US" sz="14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433705">
                <a:tc>
                  <a:txBody>
                    <a:bodyPr/>
                    <a:p>
                      <a:pPr indent="0">
                        <a:buNone/>
                      </a:pPr>
                      <a:endParaRPr lang="en-US" sz="1400" b="0">
                        <a:solidFill>
                          <a:srgbClr val="70AD47"/>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6:30 PM</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(Simultaneous with FOR) Quaker meeting</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sz="1400" b="0">
                        <a:solidFill>
                          <a:srgbClr val="70AD47"/>
                        </a:solidFill>
                        <a:latin typeface="Calibri" panose="020F0502020204030204" charset="-122"/>
                      </a:endParaRPr>
                    </a:p>
                  </a:txBody>
                  <a:tcPr marL="12700" marR="12700" marT="12700" vert="horz" anchor="ctr" anchorCtr="0">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r h="624840">
                <a:tc>
                  <a:txBody>
                    <a:bodyPr/>
                    <a:p>
                      <a:pPr indent="0">
                        <a:buNone/>
                      </a:pPr>
                      <a:r>
                        <a:rPr lang="en-US" sz="1400" b="0">
                          <a:solidFill>
                            <a:srgbClr val="000000"/>
                          </a:solidFill>
                          <a:latin typeface="Calibri" panose="020F0502020204030204" charset="-122"/>
                        </a:rPr>
                        <a:t>Fri 8/16</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noon - 4 pm</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Olympia - day sails, boat tours</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Dock at Percieval Landing</a:t>
                      </a:r>
                      <a:endParaRPr lang="en-US" sz="1400" b="0">
                        <a:solidFill>
                          <a:srgbClr val="000000"/>
                        </a:solidFill>
                        <a:latin typeface="Calibri" panose="020F05020202040302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433705">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4 pm - 6 pm</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r>
                        <a:rPr lang="en-US" sz="1400" b="0">
                          <a:solidFill>
                            <a:srgbClr val="000000"/>
                          </a:solidFill>
                          <a:latin typeface="Calibri" panose="020F0502020204030204" charset="-122"/>
                        </a:rPr>
                        <a:t>Vigil with Peace Groups</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433705">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7 pm to 9 pm </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Potluck, presentation</a:t>
                      </a:r>
                      <a:endParaRPr lang="en-US" sz="1400" b="0">
                        <a:solidFill>
                          <a:srgbClr val="000000"/>
                        </a:solidFill>
                        <a:latin typeface="Calibri" panose="020F05020202040302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solidFill>
                            <a:srgbClr val="000000"/>
                          </a:solidFill>
                          <a:latin typeface="Calibri" panose="020F0502020204030204" charset="-122"/>
                        </a:rPr>
                        <a:t>Traditions Cafe</a:t>
                      </a:r>
                      <a:endParaRPr lang="en-US" sz="1400" b="0">
                        <a:solidFill>
                          <a:srgbClr val="000000"/>
                        </a:solidFill>
                        <a:latin typeface="Calibri" panose="020F0502020204030204" charset="-122"/>
                      </a:endParaRPr>
                    </a:p>
                  </a:txBody>
                  <a:tcPr marL="12700" marR="12700" marT="12700" vert="horz" anchor="ctr" anchorCtr="0">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r h="624840">
                <a:tc>
                  <a:txBody>
                    <a:bodyPr/>
                    <a:p>
                      <a:pPr indent="0">
                        <a:buNone/>
                      </a:pPr>
                      <a:r>
                        <a:rPr lang="en-US" sz="1400" b="0">
                          <a:solidFill>
                            <a:srgbClr val="000000"/>
                          </a:solidFill>
                          <a:latin typeface="Calibri" panose="020F0502020204030204" charset="-122"/>
                        </a:rPr>
                        <a:t>Sat 8/17</a:t>
                      </a: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i="1">
                          <a:solidFill>
                            <a:srgbClr val="000000"/>
                          </a:solidFill>
                          <a:latin typeface="Calibri" panose="020F0502020204030204" charset="-122"/>
                        </a:rPr>
                        <a:t>Transit to Bainbridge Island (11 hours, tentative, may not stop there)</a:t>
                      </a:r>
                      <a:endParaRPr lang="en-US" sz="1400" b="0" i="1">
                        <a:solidFill>
                          <a:srgbClr val="000000"/>
                        </a:solidFill>
                        <a:latin typeface="Calibri" panose="020F05020202040302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sz="1400" b="0">
                        <a:solidFill>
                          <a:srgbClr val="000000"/>
                        </a:solidFill>
                        <a:latin typeface="Calibri" panose="020F05020202040302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274955"/>
            <a:ext cx="8381365" cy="1273175"/>
          </a:xfrm>
        </p:spPr>
        <p:txBody>
          <a:bodyPr>
            <a:normAutofit/>
          </a:bodyPr>
          <a:lstStyle/>
          <a:p>
            <a:r>
              <a:rPr lang="en-US" sz="3600" dirty="0" smtClean="0"/>
              <a:t>Strontium 90 in mother’s and cow’s milk</a:t>
            </a:r>
            <a:endParaRPr lang="en-US" sz="3600" dirty="0"/>
          </a:p>
        </p:txBody>
      </p:sp>
      <p:pic>
        <p:nvPicPr>
          <p:cNvPr id="4" name="Picture 3" descr="Testing milk for Sr-90 mother-and-child.jpg"/>
          <p:cNvPicPr>
            <a:picLocks noChangeAspect="1"/>
          </p:cNvPicPr>
          <p:nvPr/>
        </p:nvPicPr>
        <p:blipFill>
          <a:blip r:embed="rId1" cstate="screen"/>
          <a:stretch>
            <a:fillRect/>
          </a:stretch>
        </p:blipFill>
        <p:spPr>
          <a:xfrm>
            <a:off x="788670" y="1454150"/>
            <a:ext cx="7796530" cy="502983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lden_rule_peck_and_willoughby_1958.jpg"/>
          <p:cNvPicPr>
            <a:picLocks noGrp="1" noChangeAspect="1"/>
          </p:cNvPicPr>
          <p:nvPr>
            <p:ph idx="1"/>
          </p:nvPr>
        </p:nvPicPr>
        <p:blipFill>
          <a:blip r:embed="rId1" cstate="screen"/>
          <a:stretch>
            <a:fillRect/>
          </a:stretch>
        </p:blipFill>
        <p:spPr>
          <a:xfrm>
            <a:off x="2028825" y="0"/>
            <a:ext cx="5253990" cy="689864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18338</Words>
  <Application>WPS Presentation</Application>
  <PresentationFormat>Widescreen</PresentationFormat>
  <Paragraphs>461</Paragraphs>
  <Slides>73</Slides>
  <Notes>0</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73</vt:i4>
      </vt:variant>
    </vt:vector>
  </HeadingPairs>
  <TitlesOfParts>
    <vt:vector size="93" baseType="lpstr">
      <vt:lpstr>Arial</vt:lpstr>
      <vt:lpstr>SimSun</vt:lpstr>
      <vt:lpstr>Wingdings</vt:lpstr>
      <vt:lpstr>Calibri</vt:lpstr>
      <vt:lpstr>Arial</vt:lpstr>
      <vt:lpstr>Microsoft YaHei</vt:lpstr>
      <vt:lpstr>Arial Unicode MS</vt:lpstr>
      <vt:lpstr>Calibri Light</vt:lpstr>
      <vt:lpstr>Times New Roman</vt:lpstr>
      <vt:lpstr>Calibri</vt:lpstr>
      <vt:lpstr>Times New Roman</vt:lpstr>
      <vt:lpstr>Proxima Nova</vt:lpstr>
      <vt:lpstr>Open Sans</vt:lpstr>
      <vt:lpstr>Segoe Print</vt:lpstr>
      <vt:lpstr>Yu Gothic UI</vt:lpstr>
      <vt:lpstr>Calibri</vt:lpstr>
      <vt:lpstr>Arial Black</vt:lpstr>
      <vt:lpstr>Office Theme</vt:lpstr>
      <vt:lpstr>2_Office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67 Nuclear Bomb Tests in the Marshall Islands  Bikini Atoll, March 1, 1954 U.S. detonated a 15-megaton device equivalent to 1000 Hiroshima blasts.</vt:lpstr>
      <vt:lpstr>Strontium 90 in mother’s and cow’s milk</vt:lpstr>
      <vt:lpstr>PowerPoint 演示文稿</vt:lpstr>
      <vt:lpstr>PowerPoint 演示文稿</vt:lpstr>
      <vt:lpstr>Anti-Nuclear Protests in Honolulu</vt:lpstr>
      <vt:lpstr>The Phoenix of Hiroshima </vt:lpstr>
      <vt:lpstr>PowerPoint 演示文稿</vt:lpstr>
      <vt:lpstr>PowerPoint 演示文稿</vt:lpstr>
      <vt:lpstr>Launch! June 20, 2015</vt:lpstr>
      <vt:lpstr>2016, 2024 Voyage  2015, 17-19,22</vt:lpstr>
      <vt:lpstr>PowerPoint 演示文稿</vt:lpstr>
      <vt:lpstr>“The Great Loop” Minneapolis Aug‘22 - Chicago Sept ‘23</vt:lpstr>
      <vt:lpstr>PowerPoint 演示文稿</vt:lpstr>
      <vt:lpstr>PowerPoint 演示文稿</vt:lpstr>
      <vt:lpstr>PowerPoint 演示文稿</vt:lpstr>
      <vt:lpstr>PowerPoint 演示文稿</vt:lpstr>
      <vt:lpstr>PowerPoint 演示文稿</vt:lpstr>
      <vt:lpstr>Golden Rule Reps joined Miami activists to call for the end of the Cuba Blockade</vt:lpstr>
      <vt:lpstr>PowerPoint 演示文稿</vt:lpstr>
      <vt:lpstr>Peace picnics in the park!</vt:lpstr>
      <vt:lpstr> Commemorating March 1, 1954 Castle Bravo destruction in the Marshall Islands</vt:lpstr>
      <vt:lpstr>Over 40 Mayors and City Councils gave the Golden Rule a warm Proclamation of Welcome!</vt:lpstr>
      <vt:lpstr>Beautiful Unique flyers</vt:lpstr>
      <vt:lpstr>PowerPoint 演示文稿</vt:lpstr>
      <vt:lpstr>PowerPoint 演示文稿</vt:lpstr>
      <vt:lpstr>Rhode Island: Providence, Bristol</vt:lpstr>
      <vt:lpstr>PowerPoint 演示文稿</vt:lpstr>
      <vt:lpstr>PowerPoint 演示文稿</vt:lpstr>
      <vt:lpstr>PowerPoint 演示文稿</vt:lpstr>
      <vt:lpstr>PowerPoint 演示文稿</vt:lpstr>
      <vt:lpstr>PowerPoint 演示文稿</vt:lpstr>
      <vt:lpstr>PowerPoint 演示文稿</vt:lpstr>
      <vt:lpstr>2024 Sailing Plan (Preliminary) to Pacific Northwest</vt:lpstr>
      <vt:lpstr>PowerPoint 演示文稿</vt:lpstr>
      <vt:lpstr>PowerPoint 演示文稿</vt:lpstr>
      <vt:lpstr>PowerPoint 演示文稿</vt:lpstr>
      <vt:lpstr>PowerPoint 演示文稿</vt:lpstr>
      <vt:lpstr>PowerPoint 演示文稿</vt:lpstr>
      <vt:lpstr>PowerPoint 演示文稿</vt:lpstr>
      <vt:lpstr>The Golden Rule A Weapon of Mass Education</vt:lpstr>
      <vt:lpstr>PowerPoint 演示文稿</vt:lpstr>
      <vt:lpstr>Actions</vt:lpstr>
      <vt:lpstr>Take Action!</vt:lpstr>
      <vt:lpstr>PowerPoint 演示文稿</vt:lpstr>
      <vt:lpstr>PowerPoint 演示文稿</vt:lpstr>
      <vt:lpstr>PowerPoint 演示文稿</vt:lpstr>
      <vt:lpstr>Veterans For Peace No Nukes Working Group </vt:lpstr>
      <vt:lpstr>PowerPoint 演示文稿</vt:lpstr>
      <vt:lpstr>PowerPoint 演示文稿</vt:lpstr>
      <vt:lpstr>2. Reduce the probability of an  accidental, unauthorized, or unintentional nuclear exchange  by taking U.S. nuclear weapons off hair-trigger alert and  storing warheads separately from delivery systems</vt:lpstr>
      <vt:lpstr>Where US Nuclear Bombs Are Stored in Europe</vt:lpstr>
      <vt:lpstr>PowerPoint 演示文稿</vt:lpstr>
      <vt:lpstr>PowerPoint 演示文稿</vt:lpstr>
      <vt:lpstr>PowerPoint 演示文稿</vt:lpstr>
      <vt:lpstr>PowerPoint 演示文稿</vt:lpstr>
      <vt:lpstr>PowerPoint 演示文稿</vt:lpstr>
      <vt:lpstr>1. Adopt and announce a policy of “No First Use” of nuclear weapons and make that policy credible by publicly decommissioning U.S. ICBMs that can only be used in a first strike </vt:lpstr>
      <vt:lpstr>2. Reduce the probability of an  accidental, unauthorized, or unintentional nuclear exchange  by taking U.S. nuclear weapons off hair-trigger alert and  storing warheads separately from delivery systems</vt:lpstr>
      <vt:lpstr>3. Cancel plans to replace the entire US arsenal with enhanced weapons at a cost of more than $1.7 trillion over the next 30 years</vt:lpstr>
      <vt:lpstr>4. Redirect the money thus saved into environmentally and socially sound programs, including the accelerated cleanup of highly toxic and radioactive waste left during eight decades of the nuclear cycle</vt:lpstr>
      <vt:lpstr>5. End the sole, unchecked authority of any president (or his or her delegates and their delegates) to launch a nuclear attack and require Congressional approval of any use of nuclear weapons</vt:lpstr>
      <vt:lpstr>6. Comply with our obligations under the  1968 Treaty on the Non-Proliferation of Nuclear Weapons (NPT) by actively pursuing a verifiable agreement among nuclear-armed states to eliminate their nuclear arsenals</vt:lpstr>
      <vt:lpstr>7. Sign and ratify the  United Nations Treaty on the Prohibition of Nuclear Weapons</vt:lpstr>
      <vt:lpstr>8. Phase out nuclear energy, stop producing depleted uranium weapons, and stop uranium mining, processing and enrichment</vt:lpstr>
      <vt:lpstr>9. Clean up radioactive sites from the nuclear cycle and develop an environmentally and socially sound nuclear waste disposal program</vt:lpstr>
      <vt:lpstr>10. Fund health care and compensation for victims of radiation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Helen Jaccard</dc:creator>
  <cp:lastModifiedBy>Helen Jaccard</cp:lastModifiedBy>
  <cp:revision>44</cp:revision>
  <dcterms:created xsi:type="dcterms:W3CDTF">2019-09-19T20:39:00Z</dcterms:created>
  <dcterms:modified xsi:type="dcterms:W3CDTF">2024-05-30T23:46:02Z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1033-12.2.0.16909</vt:lpwstr>
  </property>
  <property fmtid="{D5CDD505-2E9C-101B-9397-08002B2CF9AE}" pid="3" name="ICV">
    <vt:lpwstr>D75C1E12DC2940F987A08C001BCCAAA1_13</vt:lpwstr>
  </property>
</Properties>
</file>