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518" r:id="rId4"/>
    <p:sldId id="519" r:id="rId6"/>
    <p:sldId id="421" r:id="rId7"/>
    <p:sldId id="520" r:id="rId8"/>
    <p:sldId id="433" r:id="rId9"/>
    <p:sldId id="435" r:id="rId10"/>
    <p:sldId id="434" r:id="rId11"/>
    <p:sldId id="297" r:id="rId12"/>
    <p:sldId id="521" r:id="rId13"/>
    <p:sldId id="522" r:id="rId14"/>
    <p:sldId id="43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7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March 1st marks seventy years since the US used its biggest ever nuclear weapon - on Bikini Atoll in the Marshall Islands. The bomb was 15 megatons, a thousand times more powerful than the bomb dropped on Hiroshima.  On this day we remember the victims of the Castle Bravo nuclear blast and all other victims of the nuclear era, which has brought untold pain, death and damage, affecting both people and planet in profound ways.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110" name="PlaceHolder 2"/>
          <p:cNvSpPr>
            <a:spLocks noGrp="1"/>
          </p:cNvSpPr>
          <p:nvPr>
            <p:ph/>
          </p:nvPr>
        </p:nvSpPr>
        <p:spPr>
          <a:xfrm>
            <a:off x="457200" y="1600200"/>
            <a:ext cx="822924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111" name="PlaceHolder 3"/>
          <p:cNvSpPr>
            <a:spLocks noGrp="1"/>
          </p:cNvSpPr>
          <p:nvPr>
            <p:ph/>
          </p:nvPr>
        </p:nvSpPr>
        <p:spPr>
          <a:xfrm>
            <a:off x="457200" y="3964320"/>
            <a:ext cx="822924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98"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99"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100"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p>
            <a:endParaRPr lang="en-US" sz="1800" b="0" strike="noStrike" spc="-1">
              <a:solidFill>
                <a:srgbClr val="000000"/>
              </a:solidFill>
              <a:latin typeface="Calibri" panose="020F0502020204030204"/>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tIns="0" rIns="0" bIns="0" anchor="t">
            <a:normAutofit/>
          </a:bodyPr>
          <a:p>
            <a:endParaRPr lang="en-US" sz="3200" b="0" strike="noStrike" spc="-1">
              <a:solidFill>
                <a:srgbClr val="000000"/>
              </a:solidFill>
              <a:latin typeface="Calibri" panose="020F050202020403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2DD102C-C615-EC4B-8361-30C92D39170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D102C-C615-EC4B-8361-30C92D39170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2DD102C-C615-EC4B-8361-30C92D39170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2DD102C-C615-EC4B-8361-30C92D39170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2DD102C-C615-EC4B-8361-30C92D39170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2DD102C-C615-EC4B-8361-30C92D39170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D102C-C615-EC4B-8361-30C92D39170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2DD102C-C615-EC4B-8361-30C92D39170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2DD102C-C615-EC4B-8361-30C92D39170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D102C-C615-EC4B-8361-30C92D39170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D102C-C615-EC4B-8361-30C92D39170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72128-9C79-A541-8A0B-2F2BDC8B41B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DD102C-C615-EC4B-8361-30C92D391703}"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B72128-9C79-A541-8A0B-2F2BDC8B41B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hyperlink" Target="https://cities.icanw.org/" TargetMode="External"/><Relationship Id="rId1" Type="http://schemas.openxmlformats.org/officeDocument/2006/relationships/hyperlink" Target="nuclearba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Castle_Bravo_nuclear_test"/>
          <p:cNvPicPr>
            <a:picLocks noChangeAspect="1"/>
          </p:cNvPicPr>
          <p:nvPr/>
        </p:nvPicPr>
        <p:blipFill>
          <a:blip r:embed="rId1">
            <a:lum bright="12000"/>
          </a:blip>
          <a:stretch>
            <a:fillRect/>
          </a:stretch>
        </p:blipFill>
        <p:spPr>
          <a:xfrm>
            <a:off x="0" y="1028700"/>
            <a:ext cx="9144000" cy="4799965"/>
          </a:xfrm>
          <a:prstGeom prst="rect">
            <a:avLst/>
          </a:prstGeom>
        </p:spPr>
      </p:pic>
      <p:sp>
        <p:nvSpPr>
          <p:cNvPr id="3" name="Text Box 2"/>
          <p:cNvSpPr txBox="1"/>
          <p:nvPr/>
        </p:nvSpPr>
        <p:spPr>
          <a:xfrm>
            <a:off x="140335" y="65405"/>
            <a:ext cx="8839835" cy="645160"/>
          </a:xfrm>
          <a:prstGeom prst="rect">
            <a:avLst/>
          </a:prstGeom>
          <a:noFill/>
        </p:spPr>
        <p:txBody>
          <a:bodyPr wrap="square" rtlCol="0">
            <a:spAutoFit/>
          </a:bodyPr>
          <a:p>
            <a:pPr algn="ctr"/>
            <a:r>
              <a:rPr lang="en-US" b="1"/>
              <a:t>Remembering Nuclear Victims</a:t>
            </a:r>
            <a:endParaRPr lang="en-US" b="1"/>
          </a:p>
          <a:p>
            <a:pPr algn="ctr"/>
            <a:r>
              <a:rPr lang="en-US" b="1"/>
              <a:t>Commemorating 70th Anniversary of the US Largest Nuclear Blast</a:t>
            </a:r>
            <a:endParaRPr lang="en-US" b="1"/>
          </a:p>
        </p:txBody>
      </p:sp>
      <p:sp>
        <p:nvSpPr>
          <p:cNvPr id="4" name="Text Box 3"/>
          <p:cNvSpPr txBox="1"/>
          <p:nvPr/>
        </p:nvSpPr>
        <p:spPr>
          <a:xfrm>
            <a:off x="41275" y="5921375"/>
            <a:ext cx="9037955" cy="645160"/>
          </a:xfrm>
          <a:prstGeom prst="rect">
            <a:avLst/>
          </a:prstGeom>
          <a:noFill/>
        </p:spPr>
        <p:txBody>
          <a:bodyPr wrap="square" rtlCol="0">
            <a:spAutoFit/>
          </a:bodyPr>
          <a:p>
            <a:pPr algn="ctr"/>
            <a:r>
              <a:rPr lang="en-US"/>
              <a:t>Castle Bravo Nuclear Test - March 1, 1954</a:t>
            </a:r>
            <a:endParaRPr lang="en-US"/>
          </a:p>
          <a:p>
            <a:pPr algn="ctr"/>
            <a:r>
              <a:rPr lang="en-US"/>
              <a:t>15 megatons - 1000 times more powerful than the bomb dropped on Hiroshima.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365125"/>
            <a:ext cx="7886700" cy="3625850"/>
          </a:xfrm>
        </p:spPr>
        <p:txBody>
          <a:bodyPr>
            <a:normAutofit/>
          </a:bodyPr>
          <a:p>
            <a:pPr algn="ctr"/>
            <a:r>
              <a:rPr lang="en-US"/>
              <a:t>There’s no better way to remember </a:t>
            </a:r>
            <a:br>
              <a:rPr lang="en-US"/>
            </a:br>
            <a:r>
              <a:rPr lang="en-US"/>
              <a:t>Castle Bravo and other Nuclear Victims </a:t>
            </a:r>
            <a:br>
              <a:rPr lang="en-US"/>
            </a:br>
            <a:br>
              <a:rPr lang="en-US"/>
            </a:br>
            <a:r>
              <a:rPr lang="en-US"/>
              <a:t>than by </a:t>
            </a:r>
            <a:r>
              <a:rPr lang="en-US" b="1"/>
              <a:t>taking action</a:t>
            </a:r>
            <a:r>
              <a:rPr lang="en-US"/>
              <a:t> on behalf of the victims of radiation and pushing for the abolition of nuclear weapons.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8650" y="246380"/>
            <a:ext cx="7886700" cy="522605"/>
          </a:xfrm>
        </p:spPr>
        <p:txBody>
          <a:bodyPr>
            <a:normAutofit fontScale="90000"/>
          </a:bodyPr>
          <a:p>
            <a:pPr algn="ctr"/>
            <a:r>
              <a:rPr lang="en-US"/>
              <a:t>Take Action!</a:t>
            </a:r>
            <a:endParaRPr lang="en-US"/>
          </a:p>
        </p:txBody>
      </p:sp>
      <p:sp>
        <p:nvSpPr>
          <p:cNvPr id="3" name="Content Placeholder 2"/>
          <p:cNvSpPr>
            <a:spLocks noGrp="1"/>
          </p:cNvSpPr>
          <p:nvPr>
            <p:ph idx="1"/>
          </p:nvPr>
        </p:nvSpPr>
        <p:spPr>
          <a:xfrm>
            <a:off x="210820" y="713740"/>
            <a:ext cx="8832850" cy="5122545"/>
          </a:xfrm>
        </p:spPr>
        <p:txBody>
          <a:bodyPr>
            <a:noAutofit/>
          </a:bodyPr>
          <a:p>
            <a:pPr marL="0" indent="0">
              <a:buNone/>
            </a:pPr>
            <a:r>
              <a:rPr lang="en-US" sz="1800" dirty="0">
                <a:sym typeface="+mn-ea"/>
              </a:rPr>
              <a:t> </a:t>
            </a:r>
            <a:r>
              <a:rPr lang="en-US" sz="2000" b="1" dirty="0">
                <a:sym typeface="+mn-ea"/>
              </a:rPr>
              <a:t>On March 1, let’s remember all of the Victims of Radiation - from Hiroshima and Nagasaki; nuclear testing areas; and uranium mining, milling, processing and disposal sites.</a:t>
            </a:r>
            <a:endParaRPr lang="en-US" sz="2000" b="1" dirty="0">
              <a:sym typeface="+mn-ea"/>
            </a:endParaRPr>
          </a:p>
          <a:p>
            <a:pPr marL="0" indent="0">
              <a:buNone/>
            </a:pPr>
            <a:r>
              <a:rPr lang="en-US" sz="1800" dirty="0">
                <a:sym typeface="+mn-ea"/>
              </a:rPr>
              <a:t>Let your Senator and Representative know that you support fully funding the Compact of Free Association (COFA).</a:t>
            </a:r>
            <a:endParaRPr lang="en-US" sz="1800" dirty="0">
              <a:sym typeface="+mn-ea"/>
            </a:endParaRPr>
          </a:p>
          <a:p>
            <a:pPr marL="0" indent="0">
              <a:buNone/>
            </a:pPr>
            <a:r>
              <a:rPr lang="en-US" sz="1800" dirty="0">
                <a:sym typeface="+mn-ea"/>
              </a:rPr>
              <a:t>Tell them that you support the Radiation Compensation and Exposure Act, including its expansion to include those people exposed from the Trinity test in New Mexico in 1945.</a:t>
            </a:r>
            <a:endParaRPr lang="en-US" sz="1800" dirty="0">
              <a:sym typeface="+mn-ea"/>
            </a:endParaRPr>
          </a:p>
          <a:p>
            <a:pPr marL="0" indent="0">
              <a:buFont typeface="+mj-lt"/>
              <a:buNone/>
            </a:pPr>
            <a:r>
              <a:rPr lang="en-US" sz="1800" dirty="0">
                <a:sym typeface="+mn-ea"/>
              </a:rPr>
              <a:t>The Nuclear Ban Treaty Collective has resources to help with your actions, including banners. </a:t>
            </a:r>
            <a:r>
              <a:rPr lang="en-US" sz="1800" dirty="0">
                <a:sym typeface="+mn-ea"/>
                <a:hlinkClick r:id="rId1" action="ppaction://hlinkfile"/>
              </a:rPr>
              <a:t>nuclearban.us</a:t>
            </a:r>
            <a:endParaRPr lang="en-US" sz="1800" dirty="0"/>
          </a:p>
          <a:p>
            <a:pPr marL="0" indent="0">
              <a:buFont typeface="+mj-lt"/>
              <a:buNone/>
            </a:pPr>
            <a:r>
              <a:rPr lang="en-US" sz="1800" dirty="0">
                <a:sym typeface="+mn-ea"/>
              </a:rPr>
              <a:t>Ask your Congressional Representatives to support federal legislation to:</a:t>
            </a:r>
            <a:endParaRPr lang="en-US" sz="1800" dirty="0"/>
          </a:p>
          <a:p>
            <a:r>
              <a:rPr lang="en-US" sz="1800" dirty="0">
                <a:sym typeface="+mn-ea"/>
              </a:rPr>
              <a:t>    Embrace the Goals and Provisions of the TPNW, H. Res. 77</a:t>
            </a:r>
            <a:endParaRPr lang="en-US" sz="1800" dirty="0"/>
          </a:p>
          <a:p>
            <a:r>
              <a:rPr lang="en-US" sz="1800" dirty="0">
                <a:sym typeface="+mn-ea"/>
              </a:rPr>
              <a:t>    Maintain Congress’ constitutional authority to declare war or a nuclear strike, H.R. 669</a:t>
            </a:r>
            <a:endParaRPr lang="en-US" sz="1800" dirty="0"/>
          </a:p>
          <a:p>
            <a:r>
              <a:rPr lang="en-US" sz="1800" dirty="0">
                <a:sym typeface="+mn-ea"/>
              </a:rPr>
              <a:t>    Redirect military spending to meet human needs, H.R. 1134</a:t>
            </a:r>
            <a:endParaRPr lang="en-US" sz="1800" dirty="0"/>
          </a:p>
          <a:p>
            <a:r>
              <a:rPr lang="en-US" sz="1800" dirty="0">
                <a:sym typeface="+mn-ea"/>
              </a:rPr>
              <a:t>    Redirect nuclear weapons spending to clean energy and human needs, H.R. 2775</a:t>
            </a:r>
            <a:endParaRPr lang="en-US" sz="1800" dirty="0">
              <a:sym typeface="+mn-ea"/>
            </a:endParaRPr>
          </a:p>
          <a:p>
            <a:pPr marL="0" indent="0">
              <a:buNone/>
            </a:pPr>
            <a:endParaRPr lang="en-US" sz="1800" dirty="0">
              <a:sym typeface="+mn-ea"/>
            </a:endParaRPr>
          </a:p>
          <a:p>
            <a:pPr marL="0" indent="0">
              <a:buNone/>
            </a:pPr>
            <a:r>
              <a:rPr lang="en-US" sz="1800" dirty="0">
                <a:sym typeface="+mn-ea"/>
              </a:rPr>
              <a:t>Enroll your City or State in the ICAN Cities Campaign. </a:t>
            </a:r>
            <a:r>
              <a:rPr lang="en-US" sz="1800" dirty="0">
                <a:sym typeface="+mn-ea"/>
                <a:hlinkClick r:id="rId2"/>
              </a:rPr>
              <a:t>https://cities.icanw.org/</a:t>
            </a:r>
            <a:r>
              <a:rPr lang="en-US" sz="1800" dirty="0">
                <a:sym typeface="+mn-ea"/>
              </a:rPr>
              <a:t> 	and 	Mayors For Peace.</a:t>
            </a:r>
            <a:endParaRPr lang="en-US" sz="1800" dirty="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94640" y="120015"/>
            <a:ext cx="8595360" cy="6503670"/>
          </a:xfrm>
          <a:prstGeom prst="rect">
            <a:avLst/>
          </a:prstGeom>
          <a:noFill/>
        </p:spPr>
        <p:txBody>
          <a:bodyPr wrap="square" rtlCol="0">
            <a:noAutofit/>
          </a:bodyPr>
          <a:p>
            <a:r>
              <a:rPr lang="en-US" sz="2400" b="1">
                <a:solidFill>
                  <a:srgbClr val="FF0000"/>
                </a:solidFill>
              </a:rPr>
              <a:t>Nuclear Victims</a:t>
            </a:r>
            <a:endParaRPr lang="en-US" sz="2400" b="1">
              <a:solidFill>
                <a:srgbClr val="FF0000"/>
              </a:solidFill>
            </a:endParaRPr>
          </a:p>
          <a:p>
            <a:endParaRPr lang="en-US"/>
          </a:p>
          <a:p>
            <a:pPr marL="285750" indent="-285750" fontAlgn="auto">
              <a:spcAft>
                <a:spcPts val="1200"/>
              </a:spcAft>
              <a:buFont typeface="Arial" panose="020B0604020202020204" pitchFamily="34" charset="0"/>
              <a:buChar char="•"/>
            </a:pPr>
            <a:r>
              <a:rPr lang="en-US" sz="2400" b="1"/>
              <a:t>Indigenous people near uranium deposits - 15,000 abandoned uranium mines</a:t>
            </a:r>
            <a:endParaRPr lang="en-US" sz="2400" b="1"/>
          </a:p>
          <a:p>
            <a:pPr marL="285750" indent="-285750" fontAlgn="auto">
              <a:spcAft>
                <a:spcPts val="1200"/>
              </a:spcAft>
              <a:buFont typeface="Arial" panose="020B0604020202020204" pitchFamily="34" charset="0"/>
              <a:buChar char="•"/>
            </a:pPr>
            <a:r>
              <a:rPr lang="en-US" sz="2400" b="1"/>
              <a:t>Church Rock uranium tailings spill into Rio Puerco</a:t>
            </a:r>
            <a:endParaRPr lang="en-US" sz="2400" b="1"/>
          </a:p>
          <a:p>
            <a:pPr marL="285750" indent="-285750" fontAlgn="auto">
              <a:spcAft>
                <a:spcPts val="1200"/>
              </a:spcAft>
              <a:buFont typeface="Arial" panose="020B0604020202020204" pitchFamily="34" charset="0"/>
              <a:buChar char="•"/>
            </a:pPr>
            <a:r>
              <a:rPr lang="en-US" sz="2400" b="1"/>
              <a:t>Trinity test, exposing indigenous and poor people near Alamagordo, NM and throughout North America</a:t>
            </a:r>
            <a:endParaRPr lang="en-US" sz="2400" b="1"/>
          </a:p>
          <a:p>
            <a:pPr marL="285750" indent="-285750" fontAlgn="auto">
              <a:spcAft>
                <a:spcPts val="1200"/>
              </a:spcAft>
              <a:buFont typeface="Arial" panose="020B0604020202020204" pitchFamily="34" charset="0"/>
              <a:buChar char="•"/>
            </a:pPr>
            <a:r>
              <a:rPr lang="en-US" sz="2400" b="1"/>
              <a:t>People in Hiroshima and Nagasaki</a:t>
            </a:r>
            <a:endParaRPr lang="en-US" sz="2400" b="1"/>
          </a:p>
          <a:p>
            <a:pPr marL="285750" indent="-285750" fontAlgn="auto">
              <a:spcAft>
                <a:spcPts val="1200"/>
              </a:spcAft>
              <a:buFont typeface="Arial" panose="020B0604020202020204" pitchFamily="34" charset="0"/>
              <a:buChar char="•"/>
            </a:pPr>
            <a:r>
              <a:rPr lang="en-US" sz="2400" b="1"/>
              <a:t>Nuclear testing - Nevada, the Marshall Islands, and several other places in the world.  Exposed people were used for human radiation experiments in the Marshall Islands</a:t>
            </a:r>
            <a:endParaRPr lang="en-US" sz="2400" b="1"/>
          </a:p>
          <a:p>
            <a:pPr marL="285750" indent="-285750" fontAlgn="auto">
              <a:spcAft>
                <a:spcPts val="1200"/>
              </a:spcAft>
              <a:buFont typeface="Arial" panose="020B0604020202020204" pitchFamily="34" charset="0"/>
              <a:buChar char="•"/>
            </a:pPr>
            <a:r>
              <a:rPr lang="en-US" sz="2400" b="1"/>
              <a:t>Atomic Veterans and Atomic Cleanup Veterans</a:t>
            </a:r>
            <a:endParaRPr lang="en-US" sz="2400" b="1"/>
          </a:p>
          <a:p>
            <a:pPr marL="285750" indent="-285750" fontAlgn="auto">
              <a:spcAft>
                <a:spcPts val="1200"/>
              </a:spcAft>
              <a:buFont typeface="Arial" panose="020B0604020202020204" pitchFamily="34" charset="0"/>
              <a:buChar char="•"/>
            </a:pPr>
            <a:r>
              <a:rPr lang="en-US" sz="2400" b="1"/>
              <a:t>People living near nuclear meltdowns - Santa Susanna Field Lab, Three Mile Island, Chernobyl, Fukushima and others</a:t>
            </a:r>
            <a:endParaRPr lang="en-US" sz="2400" b="1"/>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MarshallIslandsMay22"/>
          <p:cNvPicPr>
            <a:picLocks noChangeAspect="1"/>
          </p:cNvPicPr>
          <p:nvPr/>
        </p:nvPicPr>
        <p:blipFill>
          <a:blip r:embed="rId1"/>
          <a:srcRect/>
          <a:stretch>
            <a:fillRect/>
          </a:stretch>
        </p:blipFill>
        <p:spPr>
          <a:xfrm>
            <a:off x="293370" y="1090930"/>
            <a:ext cx="8557260" cy="2230120"/>
          </a:xfrm>
          <a:prstGeom prst="rect">
            <a:avLst/>
          </a:prstGeom>
        </p:spPr>
      </p:pic>
      <p:sp>
        <p:nvSpPr>
          <p:cNvPr id="6" name="Text Box 5"/>
          <p:cNvSpPr txBox="1"/>
          <p:nvPr/>
        </p:nvSpPr>
        <p:spPr>
          <a:xfrm>
            <a:off x="39370" y="3514725"/>
            <a:ext cx="9046210" cy="737235"/>
          </a:xfrm>
          <a:prstGeom prst="rect">
            <a:avLst/>
          </a:prstGeom>
          <a:noFill/>
          <a:ln w="9525">
            <a:noFill/>
          </a:ln>
        </p:spPr>
        <p:txBody>
          <a:bodyPr wrap="square">
            <a:spAutoFit/>
          </a:bodyPr>
          <a:p>
            <a:pPr indent="0" algn="ctr"/>
            <a:r>
              <a:rPr lang="en-US" sz="1400" b="0">
                <a:latin typeface="Calibri" panose="020F0502020204030204" charset="0"/>
                <a:cs typeface="Times New Roman" panose="02020603050405020304" charset="0"/>
              </a:rPr>
              <a:t>Veterans For Peace delegation visited with the Permanent UN Representative from the Republic of the Marshall Islands.  Ambassador </a:t>
            </a:r>
            <a:r>
              <a:rPr lang="en-US" sz="1400" b="0">
                <a:solidFill>
                  <a:srgbClr val="333333"/>
                </a:solidFill>
                <a:latin typeface="Calibri" panose="020F0502020204030204" charset="0"/>
              </a:rPr>
              <a:t>Amatlain Elizabeth Kabua </a:t>
            </a:r>
            <a:r>
              <a:rPr lang="en-US" sz="1400" b="0">
                <a:latin typeface="Calibri" panose="020F0502020204030204" charset="0"/>
                <a:cs typeface="Times New Roman" panose="02020603050405020304" charset="0"/>
              </a:rPr>
              <a:t>gave a very warm welcome in her cozy UN office and spoke with the group for over two hours. </a:t>
            </a:r>
            <a:endParaRPr lang="en-US" sz="1400" b="0">
              <a:latin typeface="Calibri" panose="020F05020202040302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47065" y="417195"/>
            <a:ext cx="7858125" cy="460375"/>
          </a:xfrm>
          <a:prstGeom prst="rect">
            <a:avLst/>
          </a:prstGeom>
          <a:noFill/>
        </p:spPr>
        <p:txBody>
          <a:bodyPr wrap="square" rtlCol="0">
            <a:spAutoFit/>
          </a:bodyPr>
          <a:p>
            <a:pPr algn="ctr"/>
            <a:r>
              <a:rPr lang="en-US" sz="2400" b="1"/>
              <a:t>The Marshall Islands and the United States today</a:t>
            </a:r>
            <a:endParaRPr lang="en-US" sz="2400" b="1"/>
          </a:p>
        </p:txBody>
      </p:sp>
      <p:sp>
        <p:nvSpPr>
          <p:cNvPr id="3" name="Text Box 2"/>
          <p:cNvSpPr txBox="1"/>
          <p:nvPr/>
        </p:nvSpPr>
        <p:spPr>
          <a:xfrm>
            <a:off x="855980" y="1297940"/>
            <a:ext cx="8077835" cy="4799965"/>
          </a:xfrm>
          <a:prstGeom prst="rect">
            <a:avLst/>
          </a:prstGeom>
          <a:noFill/>
        </p:spPr>
        <p:txBody>
          <a:bodyPr wrap="square" rtlCol="0">
            <a:spAutoFit/>
          </a:bodyPr>
          <a:p>
            <a:r>
              <a:rPr lang="en-US"/>
              <a:t>When the Golden Rule was in New York City we met  the Permanent UN Representative from the Republic of the Marshall Islands,  Ambassador Amatlain Elizabeth Kabua.  She explained that there were several issues that could be improved:</a:t>
            </a:r>
            <a:endParaRPr lang="en-US"/>
          </a:p>
          <a:p>
            <a:pPr marL="285750" indent="-285750">
              <a:buFont typeface="Arial" panose="020B0604020202020204" pitchFamily="34" charset="0"/>
              <a:buChar char="•"/>
            </a:pPr>
            <a:r>
              <a:rPr lang="en-US"/>
              <a:t>Although the Marshallese have increased radiation-caused cancer, </a:t>
            </a:r>
            <a:br>
              <a:rPr lang="en-US"/>
            </a:br>
            <a:r>
              <a:rPr lang="en-US" b="1"/>
              <a:t>there is no chemotherapy facility</a:t>
            </a:r>
            <a:r>
              <a:rPr lang="en-US"/>
              <a:t> anywhere in the Marshall Islands.</a:t>
            </a:r>
            <a:endParaRPr lang="en-US"/>
          </a:p>
          <a:p>
            <a:pPr indent="0">
              <a:buNone/>
            </a:pPr>
            <a:endParaRPr lang="en-US"/>
          </a:p>
          <a:p>
            <a:pPr marL="285750" indent="-285750">
              <a:buFont typeface="Arial" panose="020B0604020202020204" pitchFamily="34" charset="0"/>
              <a:buChar char="•"/>
            </a:pPr>
            <a:r>
              <a:rPr lang="en-US"/>
              <a:t>Although Marshall Islanders, like the indigenous people in the United States, volunteer at a proportionately high rate for the US military, </a:t>
            </a:r>
            <a:r>
              <a:rPr lang="en-US" b="1"/>
              <a:t>there is no VA clinic</a:t>
            </a:r>
            <a:r>
              <a:rPr lang="en-US"/>
              <a:t> in the Marshall Islands.</a:t>
            </a:r>
            <a:endParaRPr lang="en-US"/>
          </a:p>
          <a:p>
            <a:endParaRPr lang="en-US"/>
          </a:p>
          <a:p>
            <a:r>
              <a:rPr lang="en-US"/>
              <a:t>For the last three decades, Marshall Islanders have sought compensation from the U.S. for the health and environmental effects of nuclear testing. They’ve been denied standing to sue in U.S. courts, and Congress has declined their requests.  The Compact of Free Association (COFA) which governs the relationship between the US, Palau, Micronesia and the Republic of the Marshall Islands was renegotiated in 2023. However, </a:t>
            </a:r>
            <a:r>
              <a:rPr lang="en-US" b="1"/>
              <a:t>Congress has yet to fund the $7 billion dollars that was approved.</a:t>
            </a:r>
            <a:r>
              <a:rPr lang="en-US"/>
              <a:t>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8" descr="Captain Kiko and the Marshallese dancing on the dock in Dubuque"/>
          <p:cNvPicPr>
            <a:picLocks noChangeAspect="1"/>
          </p:cNvPicPr>
          <p:nvPr/>
        </p:nvPicPr>
        <p:blipFill>
          <a:blip r:embed="rId1"/>
          <a:stretch>
            <a:fillRect/>
          </a:stretch>
        </p:blipFill>
        <p:spPr>
          <a:xfrm>
            <a:off x="995045" y="1666875"/>
            <a:ext cx="7153910" cy="4586605"/>
          </a:xfrm>
          <a:prstGeom prst="rect">
            <a:avLst/>
          </a:prstGeom>
        </p:spPr>
      </p:pic>
      <p:sp>
        <p:nvSpPr>
          <p:cNvPr id="2" name="Text Box 1"/>
          <p:cNvSpPr txBox="1"/>
          <p:nvPr/>
        </p:nvSpPr>
        <p:spPr>
          <a:xfrm>
            <a:off x="878205" y="274320"/>
            <a:ext cx="7485380" cy="368300"/>
          </a:xfrm>
          <a:prstGeom prst="rect">
            <a:avLst/>
          </a:prstGeom>
          <a:noFill/>
        </p:spPr>
        <p:txBody>
          <a:bodyPr wrap="square" rtlCol="0">
            <a:spAutoFit/>
          </a:bodyPr>
          <a:p>
            <a:pPr algn="ctr"/>
            <a:r>
              <a:rPr lang="en-US" b="1"/>
              <a:t>Marshall Islanders in the United States</a:t>
            </a:r>
            <a:endParaRPr 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Dubuque 3C"/>
          <p:cNvPicPr>
            <a:picLocks noChangeAspect="1"/>
          </p:cNvPicPr>
          <p:nvPr/>
        </p:nvPicPr>
        <p:blipFill>
          <a:blip r:embed="rId1"/>
          <a:stretch>
            <a:fillRect/>
          </a:stretch>
        </p:blipFill>
        <p:spPr>
          <a:xfrm>
            <a:off x="1144905" y="857250"/>
            <a:ext cx="685419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Marshallese women - ukulele and singing - Erik Hogstrom - A"/>
          <p:cNvPicPr>
            <a:picLocks noChangeAspect="1"/>
          </p:cNvPicPr>
          <p:nvPr/>
        </p:nvPicPr>
        <p:blipFill>
          <a:blip r:embed="rId1"/>
          <a:stretch>
            <a:fillRect/>
          </a:stretch>
        </p:blipFill>
        <p:spPr>
          <a:xfrm>
            <a:off x="1917859" y="857250"/>
            <a:ext cx="5307806"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ext Box 19"/>
          <p:cNvSpPr txBox="1"/>
          <p:nvPr/>
        </p:nvSpPr>
        <p:spPr>
          <a:xfrm>
            <a:off x="1946910" y="437833"/>
            <a:ext cx="4781550" cy="367665"/>
          </a:xfrm>
          <a:prstGeom prst="rect">
            <a:avLst/>
          </a:prstGeom>
          <a:solidFill>
            <a:schemeClr val="accent1">
              <a:lumMod val="20000"/>
              <a:lumOff val="80000"/>
            </a:schemeClr>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1600" b="1" kern="100">
                <a:solidFill>
                  <a:srgbClr val="002060"/>
                </a:solidFill>
                <a:latin typeface="Calibri" panose="020F0502020204030204"/>
                <a:ea typeface="SimSun" panose="02010600030101010101" pitchFamily="2" charset="-122"/>
                <a:cs typeface="Times New Roman" panose="02020603050405020304"/>
                <a:sym typeface="Times New Roman" panose="02020603050405020304"/>
              </a:rPr>
              <a:t>Solidarity with Marshall Islanders</a:t>
            </a:r>
            <a:endParaRPr lang="en-US" altLang="zh-CN" sz="1200" kern="100">
              <a:latin typeface="Calibri" panose="020F0502020204030204"/>
              <a:ea typeface="SimSun" panose="02010600030101010101" pitchFamily="2" charset="-122"/>
              <a:cs typeface="Times New Roman" panose="02020603050405020304"/>
              <a:sym typeface="Times New Roman" panose="02020603050405020304"/>
            </a:endParaRPr>
          </a:p>
        </p:txBody>
      </p:sp>
      <p:grpSp>
        <p:nvGrpSpPr>
          <p:cNvPr id="43" name="Group 43"/>
          <p:cNvGrpSpPr>
            <a:grpSpLocks noChangeAspect="1"/>
          </p:cNvGrpSpPr>
          <p:nvPr/>
        </p:nvGrpSpPr>
        <p:grpSpPr>
          <a:xfrm>
            <a:off x="347345" y="1141095"/>
            <a:ext cx="8449310" cy="3333750"/>
            <a:chOff x="3854" y="33371"/>
            <a:chExt cx="7530" cy="2971"/>
          </a:xfrm>
        </p:grpSpPr>
        <p:pic>
          <p:nvPicPr>
            <p:cNvPr id="22" name="Picture 22" descr="Group photo on magic island cropped lightened midrange image_67205889"/>
            <p:cNvPicPr>
              <a:picLocks noChangeAspect="1"/>
            </p:cNvPicPr>
            <p:nvPr/>
          </p:nvPicPr>
          <p:blipFill>
            <a:blip r:embed="rId1"/>
            <a:stretch>
              <a:fillRect/>
            </a:stretch>
          </p:blipFill>
          <p:spPr>
            <a:xfrm>
              <a:off x="3854" y="33371"/>
              <a:ext cx="7530" cy="2971"/>
            </a:xfrm>
            <a:prstGeom prst="rect">
              <a:avLst/>
            </a:prstGeom>
            <a:ln>
              <a:solidFill>
                <a:schemeClr val="tx1"/>
              </a:solidFill>
            </a:ln>
          </p:spPr>
        </p:pic>
        <p:pic>
          <p:nvPicPr>
            <p:cNvPr id="15" name="Picture 15" descr="We are not alone IMG-0595"/>
            <p:cNvPicPr>
              <a:picLocks noChangeAspect="1"/>
            </p:cNvPicPr>
            <p:nvPr/>
          </p:nvPicPr>
          <p:blipFill>
            <a:blip r:embed="rId2"/>
            <a:srcRect/>
            <a:stretch>
              <a:fillRect/>
            </a:stretch>
          </p:blipFill>
          <p:spPr>
            <a:xfrm>
              <a:off x="5642" y="35248"/>
              <a:ext cx="1728" cy="900"/>
            </a:xfrm>
            <a:prstGeom prst="rect">
              <a:avLst/>
            </a:prstGeom>
            <a:ln>
              <a:solidFill>
                <a:schemeClr val="tx1"/>
              </a:solid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10" descr="Runit Dome from latimes.com marshall-islands-radiation06-2000"/>
          <p:cNvPicPr>
            <a:picLocks noChangeAspect="1"/>
          </p:cNvPicPr>
          <p:nvPr/>
        </p:nvPicPr>
        <p:blipFill>
          <a:blip r:embed="rId1"/>
          <a:stretch>
            <a:fillRect/>
          </a:stretch>
        </p:blipFill>
        <p:spPr>
          <a:xfrm>
            <a:off x="384175" y="153670"/>
            <a:ext cx="8171815" cy="5447665"/>
          </a:xfrm>
          <a:prstGeom prst="rect">
            <a:avLst/>
          </a:prstGeom>
        </p:spPr>
      </p:pic>
      <p:sp>
        <p:nvSpPr>
          <p:cNvPr id="2" name="Text Box 1"/>
          <p:cNvSpPr txBox="1"/>
          <p:nvPr/>
        </p:nvSpPr>
        <p:spPr>
          <a:xfrm>
            <a:off x="404495" y="5634990"/>
            <a:ext cx="8168005" cy="922020"/>
          </a:xfrm>
          <a:prstGeom prst="rect">
            <a:avLst/>
          </a:prstGeom>
          <a:noFill/>
        </p:spPr>
        <p:txBody>
          <a:bodyPr wrap="square" rtlCol="0">
            <a:spAutoFit/>
          </a:bodyPr>
          <a:p>
            <a:r>
              <a:rPr lang="en-US" b="1"/>
              <a:t>Runit dome</a:t>
            </a:r>
            <a:r>
              <a:rPr lang="en-US"/>
              <a:t> - cracking and releasing radiation from nuclear tests in the Marshall Islands and Nevada - a further victimization of the Marshallese as sea levels rise to consume their islands.</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3623</Words>
  <Application>WPS Presentation</Application>
  <PresentationFormat>Widescreen</PresentationFormat>
  <Paragraphs>51</Paragraphs>
  <Slides>11</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11</vt:i4>
      </vt:variant>
    </vt:vector>
  </HeadingPairs>
  <TitlesOfParts>
    <vt:vector size="29" baseType="lpstr">
      <vt:lpstr>Arial</vt:lpstr>
      <vt:lpstr>SimSun</vt:lpstr>
      <vt:lpstr>Wingdings</vt:lpstr>
      <vt:lpstr>Calibri</vt:lpstr>
      <vt:lpstr>Arial</vt:lpstr>
      <vt:lpstr>Microsoft YaHei</vt:lpstr>
      <vt:lpstr>Arial Unicode MS</vt:lpstr>
      <vt:lpstr>Calibri Light</vt:lpstr>
      <vt:lpstr>Times New Roman</vt:lpstr>
      <vt:lpstr>Calibri</vt:lpstr>
      <vt:lpstr>Calibri</vt:lpstr>
      <vt:lpstr>Times New Roman</vt:lpstr>
      <vt:lpstr>Proxima Nova</vt:lpstr>
      <vt:lpstr>Open Sans</vt:lpstr>
      <vt:lpstr>Segoe Print</vt:lpstr>
      <vt:lpstr>Yu Gothic UI</vt:lpstr>
      <vt:lpstr>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Take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Helen Jaccard</dc:creator>
  <cp:lastModifiedBy>Helen Jaccard</cp:lastModifiedBy>
  <cp:revision>39</cp:revision>
  <dcterms:created xsi:type="dcterms:W3CDTF">2019-09-19T20:39:00Z</dcterms:created>
  <dcterms:modified xsi:type="dcterms:W3CDTF">2024-03-01T22:54:57Z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1033-12.2.0.13431</vt:lpwstr>
  </property>
  <property fmtid="{D5CDD505-2E9C-101B-9397-08002B2CF9AE}" pid="3" name="ICV">
    <vt:lpwstr>B4934F176DAC4AECA9AD9413772BA826_13</vt:lpwstr>
  </property>
</Properties>
</file>