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Lst>
  <p:notesMasterIdLst>
    <p:notesMasterId r:id="rId6"/>
  </p:notesMasterIdLst>
  <p:sldIdLst>
    <p:sldId id="266" r:id="rId5"/>
    <p:sldId id="432" r:id="rId7"/>
    <p:sldId id="346" r:id="rId8"/>
    <p:sldId id="330" r:id="rId9"/>
    <p:sldId id="402" r:id="rId10"/>
    <p:sldId id="435" r:id="rId11"/>
    <p:sldId id="434" r:id="rId12"/>
    <p:sldId id="433" r:id="rId13"/>
    <p:sldId id="404" r:id="rId14"/>
    <p:sldId id="405" r:id="rId15"/>
    <p:sldId id="407" r:id="rId16"/>
    <p:sldId id="406" r:id="rId17"/>
    <p:sldId id="408"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422" r:id="rId31"/>
    <p:sldId id="423" r:id="rId32"/>
    <p:sldId id="424" r:id="rId33"/>
    <p:sldId id="425" r:id="rId34"/>
    <p:sldId id="403" r:id="rId35"/>
    <p:sldId id="353" r:id="rId36"/>
    <p:sldId id="350" r:id="rId37"/>
    <p:sldId id="351" r:id="rId38"/>
    <p:sldId id="348" r:id="rId39"/>
    <p:sldId id="354" r:id="rId40"/>
    <p:sldId id="356" r:id="rId41"/>
    <p:sldId id="297" r:id="rId42"/>
    <p:sldId id="431" r:id="rId43"/>
    <p:sldId id="429" r:id="rId44"/>
    <p:sldId id="430" r:id="rId45"/>
    <p:sldId id="384" r:id="rId46"/>
    <p:sldId id="385" r:id="rId47"/>
    <p:sldId id="388" r:id="rId48"/>
    <p:sldId id="43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7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p:nvPr>
        </p:nvSpPr>
        <p:spPr/>
      </p:sp>
      <p:sp>
        <p:nvSpPr>
          <p:cNvPr id="3" name="Text Placeholder 2"/>
          <p:cNvSpPr/>
          <p:nvPr>
            <p:ph type="body"/>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p:nvPr>
        </p:nvSpPr>
        <p:spPr/>
      </p:sp>
      <p:sp>
        <p:nvSpPr>
          <p:cNvPr id="3" name="Text Placeholder 2"/>
          <p:cNvSpPr/>
          <p:nvPr>
            <p:ph type="body"/>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James Martin Center for Nonproliferation Studies at the Middlebury Institute of International Studies at Monterey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84" name="Shape 84"/>
        <p:cNvGrpSpPr/>
        <p:nvPr/>
      </p:nvGrpSpPr>
      <p:grpSpPr>
        <a:xfrm>
          <a:off x="0" y="0"/>
          <a:ext cx="0" cy="0"/>
          <a:chOff x="0" y="0"/>
          <a:chExt cx="0" cy="0"/>
        </a:xfrm>
      </p:grpSpPr>
      <p:sp>
        <p:nvSpPr>
          <p:cNvPr id="85" name="Google Shape;85;p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Thank you all for joining us and making time to learn about this important campaign, called “Back From the Brink: Organizing Locally to Prevent Nuclear War.”</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 name="Google Shape;87;p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0" name="Shape 170"/>
        <p:cNvGrpSpPr/>
        <p:nvPr/>
      </p:nvGrpSpPr>
      <p:grpSpPr>
        <a:xfrm>
          <a:off x="0" y="0"/>
          <a:ext cx="0" cy="0"/>
          <a:chOff x="0" y="0"/>
          <a:chExt cx="0" cy="0"/>
        </a:xfrm>
      </p:grpSpPr>
      <p:sp>
        <p:nvSpPr>
          <p:cNvPr id="171" name="Google Shape;171;p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The first 4 policy points are interim steps to lower nuclear danger that most anti-nuclear advocates agree are essential.  We are calling on the United States to:</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endParaRPr b="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renounce the option of using nuclear weapons first;</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end the sole, unchecked authority of any president to launch a nuclear attack;</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take U.S. nuclear weapons off hair-trigger alert;</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cancel the plan to replace its entire arsenal with enhanced weapons; and</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 </a:t>
            </a:r>
            <a:endParaRPr b="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The language of the 5th policy point was crafted carefully to make our ultimate goal clear, while creating room for legislators and policy makers to embrace language they felt comfortable with.   It says: “</a:t>
            </a:r>
            <a:r>
              <a:rPr lang="en-US" sz="1200" b="0" i="1" u="none" strike="noStrike">
                <a:solidFill>
                  <a:schemeClr val="dk1"/>
                </a:solidFill>
                <a:latin typeface="Calibri" panose="020F0502020204030204"/>
                <a:ea typeface="Calibri" panose="020F0502020204030204"/>
                <a:cs typeface="Calibri" panose="020F0502020204030204"/>
                <a:sym typeface="Calibri" panose="020F0502020204030204"/>
              </a:rPr>
              <a:t>actively pursue a verifiable agreement among nuclear-armed states to eliminate their nuclear arsenals”. </a:t>
            </a:r>
            <a:r>
              <a:rPr lang="en-US" b="0" i="0">
                <a:solidFill>
                  <a:srgbClr val="000000"/>
                </a:solidFill>
                <a:latin typeface="Open Sans" panose="020B0606030504020204"/>
                <a:ea typeface="Open Sans" panose="020B0606030504020204"/>
                <a:cs typeface="Open Sans" panose="020B0606030504020204"/>
                <a:sym typeface="Open Sans" panose="020B0606030504020204"/>
              </a:rPr>
              <a:t>Such an agreement can be implemented through the Treaty on the Prohibition of Nuclear Weapons under its Article 4 provisions.</a:t>
            </a:r>
            <a:endParaRPr lang="en-US" b="0" i="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73" name="Google Shape;173;p8: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110"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111"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98"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99"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100"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5" name="Shape 15"/>
        <p:cNvGrpSpPr/>
        <p:nvPr/>
      </p:nvGrpSpPr>
      <p:grpSpPr>
        <a:xfrm>
          <a:off x="0" y="0"/>
          <a:ext cx="0" cy="0"/>
          <a:chOff x="0" y="0"/>
          <a:chExt cx="0" cy="0"/>
        </a:xfrm>
      </p:grpSpPr>
      <p:sp>
        <p:nvSpPr>
          <p:cNvPr id="16" name="Google Shape;16;p30"/>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17" name="Google Shape;17;p30"/>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18" name="Google Shape;18;p30"/>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9" name="Shape 19"/>
        <p:cNvGrpSpPr/>
        <p:nvPr/>
      </p:nvGrpSpPr>
      <p:grpSpPr>
        <a:xfrm>
          <a:off x="0" y="0"/>
          <a:ext cx="0" cy="0"/>
          <a:chOff x="0" y="0"/>
          <a:chExt cx="0" cy="0"/>
        </a:xfrm>
      </p:grpSpPr>
      <p:sp>
        <p:nvSpPr>
          <p:cNvPr id="20" name="Google Shape;20;p31"/>
          <p:cNvSpPr txBox="1"/>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21" name="Google Shape;21;p31"/>
          <p:cNvSpPr txBox="1"/>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ct val="64000"/>
              </a:spcBef>
              <a:spcAft>
                <a:spcPts val="0"/>
              </a:spcAft>
              <a:buClr>
                <a:schemeClr val="lt1"/>
              </a:buClr>
              <a:buSzPts val="3200"/>
              <a:buNone/>
              <a:defRPr>
                <a:solidFill>
                  <a:schemeClr val="lt1"/>
                </a:solidFill>
              </a:defRPr>
            </a:lvl1pPr>
            <a:lvl2pPr lvl="1" algn="ctr">
              <a:spcBef>
                <a:spcPct val="56000"/>
              </a:spcBef>
              <a:spcAft>
                <a:spcPts val="0"/>
              </a:spcAft>
              <a:buClr>
                <a:schemeClr val="lt1"/>
              </a:buClr>
              <a:buSzPts val="2800"/>
              <a:buNone/>
              <a:defRPr>
                <a:solidFill>
                  <a:schemeClr val="lt1"/>
                </a:solidFill>
              </a:defRPr>
            </a:lvl2pPr>
            <a:lvl3pPr lvl="2" algn="ctr">
              <a:spcBef>
                <a:spcPct val="48000"/>
              </a:spcBef>
              <a:spcAft>
                <a:spcPts val="0"/>
              </a:spcAft>
              <a:buClr>
                <a:schemeClr val="lt1"/>
              </a:buClr>
              <a:buSzPts val="2400"/>
              <a:buNone/>
              <a:defRPr>
                <a:solidFill>
                  <a:schemeClr val="lt1"/>
                </a:solidFill>
              </a:defRPr>
            </a:lvl3pPr>
            <a:lvl4pPr lvl="3" algn="ctr">
              <a:spcBef>
                <a:spcPct val="40000"/>
              </a:spcBef>
              <a:spcAft>
                <a:spcPts val="0"/>
              </a:spcAft>
              <a:buClr>
                <a:schemeClr val="lt1"/>
              </a:buClr>
              <a:buSzPts val="2000"/>
              <a:buNone/>
              <a:defRPr>
                <a:solidFill>
                  <a:schemeClr val="lt1"/>
                </a:solidFill>
              </a:defRPr>
            </a:lvl4pPr>
            <a:lvl5pPr lvl="4" algn="ctr">
              <a:spcBef>
                <a:spcPct val="40000"/>
              </a:spcBef>
              <a:spcAft>
                <a:spcPts val="0"/>
              </a:spcAft>
              <a:buClr>
                <a:schemeClr val="lt1"/>
              </a:buClr>
              <a:buSzPts val="2000"/>
              <a:buNone/>
              <a:defRPr>
                <a:solidFill>
                  <a:schemeClr val="lt1"/>
                </a:solidFill>
              </a:defRPr>
            </a:lvl5pPr>
            <a:lvl6pPr lvl="5" algn="ctr">
              <a:spcBef>
                <a:spcPct val="40000"/>
              </a:spcBef>
              <a:spcAft>
                <a:spcPts val="0"/>
              </a:spcAft>
              <a:buClr>
                <a:schemeClr val="lt1"/>
              </a:buClr>
              <a:buSzPts val="2000"/>
              <a:buNone/>
              <a:defRPr>
                <a:solidFill>
                  <a:schemeClr val="lt1"/>
                </a:solidFill>
              </a:defRPr>
            </a:lvl6pPr>
            <a:lvl7pPr lvl="6" algn="ctr">
              <a:spcBef>
                <a:spcPct val="40000"/>
              </a:spcBef>
              <a:spcAft>
                <a:spcPts val="0"/>
              </a:spcAft>
              <a:buClr>
                <a:schemeClr val="lt1"/>
              </a:buClr>
              <a:buSzPts val="2000"/>
              <a:buNone/>
              <a:defRPr>
                <a:solidFill>
                  <a:schemeClr val="lt1"/>
                </a:solidFill>
              </a:defRPr>
            </a:lvl7pPr>
            <a:lvl8pPr lvl="7" algn="ctr">
              <a:spcBef>
                <a:spcPct val="40000"/>
              </a:spcBef>
              <a:spcAft>
                <a:spcPts val="0"/>
              </a:spcAft>
              <a:buClr>
                <a:schemeClr val="lt1"/>
              </a:buClr>
              <a:buSzPts val="2000"/>
              <a:buNone/>
              <a:defRPr>
                <a:solidFill>
                  <a:schemeClr val="lt1"/>
                </a:solidFill>
              </a:defRPr>
            </a:lvl8pPr>
            <a:lvl9pPr lvl="8" algn="ctr">
              <a:spcBef>
                <a:spcPct val="40000"/>
              </a:spcBef>
              <a:spcAft>
                <a:spcPts val="0"/>
              </a:spcAft>
              <a:buClr>
                <a:schemeClr val="lt1"/>
              </a:buClr>
              <a:buSzPts val="2000"/>
              <a:buNone/>
              <a:defRPr>
                <a:solidFill>
                  <a:schemeClr val="lt1"/>
                </a:solidFill>
              </a:defRPr>
            </a:lvl9pPr>
          </a:lstStyle>
          <a:p/>
        </p:txBody>
      </p:sp>
      <p:sp>
        <p:nvSpPr>
          <p:cNvPr id="22" name="Google Shape;22;p31"/>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3" name="Google Shape;23;p31"/>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4" name="Google Shape;24;p31"/>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27" name="Google Shape;27;p32"/>
          <p:cNvSpPr txBox="1"/>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28" name="Google Shape;28;p32"/>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9" name="Google Shape;29;p32"/>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0" name="Google Shape;30;p32"/>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361157" y="2937933"/>
            <a:ext cx="3886200" cy="908050"/>
          </a:xfrm>
          <a:prstGeom prst="rect">
            <a:avLst/>
          </a:prstGeom>
          <a:noFill/>
          <a:ln>
            <a:noFill/>
          </a:ln>
        </p:spPr>
        <p:txBody>
          <a:bodyPr spcFirstLastPara="1" wrap="square" lIns="91425" tIns="45700" rIns="91425" bIns="45700" anchor="t" anchorCtr="0">
            <a:normAutofit/>
          </a:bodyPr>
          <a:lstStyle>
            <a:lvl1pPr lvl="0" algn="l">
              <a:spcBef>
                <a:spcPct val="0"/>
              </a:spcBef>
              <a:spcAft>
                <a:spcPts val="0"/>
              </a:spcAft>
              <a:buClr>
                <a:schemeClr val="lt1"/>
              </a:buClr>
              <a:buSzPts val="4000"/>
              <a:buFont typeface="Calibri" panose="020F0502020204030204"/>
              <a:buNone/>
              <a:defRPr sz="2000" b="1" cap="none"/>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33" name="Google Shape;33;p33"/>
          <p:cNvSpPr txBox="1"/>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228600" lvl="0" indent="-114300" algn="l">
              <a:spcBef>
                <a:spcPct val="40000"/>
              </a:spcBef>
              <a:spcAft>
                <a:spcPts val="0"/>
              </a:spcAft>
              <a:buClr>
                <a:schemeClr val="lt1"/>
              </a:buClr>
              <a:buSzPts val="2000"/>
              <a:buNone/>
              <a:defRPr sz="1000">
                <a:solidFill>
                  <a:schemeClr val="lt1"/>
                </a:solidFill>
              </a:defRPr>
            </a:lvl1pPr>
            <a:lvl2pPr marL="457200" lvl="1" indent="-114300" algn="l">
              <a:spcBef>
                <a:spcPct val="36000"/>
              </a:spcBef>
              <a:spcAft>
                <a:spcPts val="0"/>
              </a:spcAft>
              <a:buClr>
                <a:schemeClr val="lt1"/>
              </a:buClr>
              <a:buSzPts val="1800"/>
              <a:buNone/>
              <a:defRPr sz="900">
                <a:solidFill>
                  <a:schemeClr val="lt1"/>
                </a:solidFill>
              </a:defRPr>
            </a:lvl2pPr>
            <a:lvl3pPr marL="685800" lvl="2" indent="-114300" algn="l">
              <a:spcBef>
                <a:spcPct val="32000"/>
              </a:spcBef>
              <a:spcAft>
                <a:spcPts val="0"/>
              </a:spcAft>
              <a:buClr>
                <a:schemeClr val="lt1"/>
              </a:buClr>
              <a:buSzPts val="1600"/>
              <a:buNone/>
              <a:defRPr sz="800">
                <a:solidFill>
                  <a:schemeClr val="lt1"/>
                </a:solidFill>
              </a:defRPr>
            </a:lvl3pPr>
            <a:lvl4pPr marL="914400" lvl="3" indent="-114300" algn="l">
              <a:spcBef>
                <a:spcPct val="28000"/>
              </a:spcBef>
              <a:spcAft>
                <a:spcPts val="0"/>
              </a:spcAft>
              <a:buClr>
                <a:schemeClr val="lt1"/>
              </a:buClr>
              <a:buSzPts val="1400"/>
              <a:buNone/>
              <a:defRPr sz="700">
                <a:solidFill>
                  <a:schemeClr val="lt1"/>
                </a:solidFill>
              </a:defRPr>
            </a:lvl4pPr>
            <a:lvl5pPr marL="1143000" lvl="4" indent="-114300" algn="l">
              <a:spcBef>
                <a:spcPct val="28000"/>
              </a:spcBef>
              <a:spcAft>
                <a:spcPts val="0"/>
              </a:spcAft>
              <a:buClr>
                <a:schemeClr val="lt1"/>
              </a:buClr>
              <a:buSzPts val="1400"/>
              <a:buNone/>
              <a:defRPr sz="700">
                <a:solidFill>
                  <a:schemeClr val="lt1"/>
                </a:solidFill>
              </a:defRPr>
            </a:lvl5pPr>
            <a:lvl6pPr marL="1371600" lvl="5" indent="-114300" algn="l">
              <a:spcBef>
                <a:spcPct val="28000"/>
              </a:spcBef>
              <a:spcAft>
                <a:spcPts val="0"/>
              </a:spcAft>
              <a:buClr>
                <a:schemeClr val="lt1"/>
              </a:buClr>
              <a:buSzPts val="1400"/>
              <a:buNone/>
              <a:defRPr sz="700">
                <a:solidFill>
                  <a:schemeClr val="lt1"/>
                </a:solidFill>
              </a:defRPr>
            </a:lvl6pPr>
            <a:lvl7pPr marL="1600200" lvl="6" indent="-114300" algn="l">
              <a:spcBef>
                <a:spcPct val="28000"/>
              </a:spcBef>
              <a:spcAft>
                <a:spcPts val="0"/>
              </a:spcAft>
              <a:buClr>
                <a:schemeClr val="lt1"/>
              </a:buClr>
              <a:buSzPts val="1400"/>
              <a:buNone/>
              <a:defRPr sz="700">
                <a:solidFill>
                  <a:schemeClr val="lt1"/>
                </a:solidFill>
              </a:defRPr>
            </a:lvl7pPr>
            <a:lvl8pPr marL="1828800" lvl="7" indent="-114300" algn="l">
              <a:spcBef>
                <a:spcPct val="28000"/>
              </a:spcBef>
              <a:spcAft>
                <a:spcPts val="0"/>
              </a:spcAft>
              <a:buClr>
                <a:schemeClr val="lt1"/>
              </a:buClr>
              <a:buSzPts val="1400"/>
              <a:buNone/>
              <a:defRPr sz="700">
                <a:solidFill>
                  <a:schemeClr val="lt1"/>
                </a:solidFill>
              </a:defRPr>
            </a:lvl8pPr>
            <a:lvl9pPr marL="2057400" lvl="8" indent="-114300" algn="l">
              <a:spcBef>
                <a:spcPct val="28000"/>
              </a:spcBef>
              <a:spcAft>
                <a:spcPts val="0"/>
              </a:spcAft>
              <a:buClr>
                <a:schemeClr val="lt1"/>
              </a:buClr>
              <a:buSzPts val="1400"/>
              <a:buNone/>
              <a:defRPr sz="700">
                <a:solidFill>
                  <a:schemeClr val="lt1"/>
                </a:solidFill>
              </a:defRPr>
            </a:lvl9pPr>
          </a:lstStyle>
          <a:p/>
        </p:txBody>
      </p:sp>
      <p:sp>
        <p:nvSpPr>
          <p:cNvPr id="34" name="Google Shape;34;p33"/>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5" name="Google Shape;35;p33"/>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6" name="Google Shape;36;p33"/>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39" name="Google Shape;39;p34"/>
          <p:cNvSpPr txBox="1"/>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ct val="56000"/>
              </a:spcBef>
              <a:spcAft>
                <a:spcPts val="0"/>
              </a:spcAft>
              <a:buClr>
                <a:schemeClr val="lt1"/>
              </a:buClr>
              <a:buSzPts val="2800"/>
              <a:buChar char="•"/>
              <a:defRPr sz="1400"/>
            </a:lvl1pPr>
            <a:lvl2pPr marL="457200" lvl="1" indent="-190500" algn="l">
              <a:spcBef>
                <a:spcPct val="48000"/>
              </a:spcBef>
              <a:spcAft>
                <a:spcPts val="0"/>
              </a:spcAft>
              <a:buClr>
                <a:schemeClr val="lt1"/>
              </a:buClr>
              <a:buSzPts val="2400"/>
              <a:buChar char="–"/>
              <a:defRPr sz="1200"/>
            </a:lvl2pPr>
            <a:lvl3pPr marL="685800" lvl="2" indent="-177800" algn="l">
              <a:spcBef>
                <a:spcPct val="40000"/>
              </a:spcBef>
              <a:spcAft>
                <a:spcPts val="0"/>
              </a:spcAft>
              <a:buClr>
                <a:schemeClr val="lt1"/>
              </a:buClr>
              <a:buSzPts val="2000"/>
              <a:buChar char="•"/>
              <a:defRPr sz="1000"/>
            </a:lvl3pPr>
            <a:lvl4pPr marL="914400" lvl="3" indent="-171450" algn="l">
              <a:spcBef>
                <a:spcPct val="36000"/>
              </a:spcBef>
              <a:spcAft>
                <a:spcPts val="0"/>
              </a:spcAft>
              <a:buClr>
                <a:schemeClr val="lt1"/>
              </a:buClr>
              <a:buSzPts val="1800"/>
              <a:buChar char="–"/>
              <a:defRPr sz="900"/>
            </a:lvl4pPr>
            <a:lvl5pPr marL="1143000" lvl="4" indent="-171450" algn="l">
              <a:spcBef>
                <a:spcPct val="36000"/>
              </a:spcBef>
              <a:spcAft>
                <a:spcPts val="0"/>
              </a:spcAft>
              <a:buClr>
                <a:schemeClr val="lt1"/>
              </a:buClr>
              <a:buSzPts val="1800"/>
              <a:buChar char="»"/>
              <a:defRPr sz="900"/>
            </a:lvl5pPr>
            <a:lvl6pPr marL="1371600" lvl="5" indent="-171450" algn="l">
              <a:spcBef>
                <a:spcPct val="36000"/>
              </a:spcBef>
              <a:spcAft>
                <a:spcPts val="0"/>
              </a:spcAft>
              <a:buClr>
                <a:schemeClr val="lt1"/>
              </a:buClr>
              <a:buSzPts val="1800"/>
              <a:buChar char="•"/>
              <a:defRPr sz="900"/>
            </a:lvl6pPr>
            <a:lvl7pPr marL="1600200" lvl="6" indent="-171450" algn="l">
              <a:spcBef>
                <a:spcPct val="36000"/>
              </a:spcBef>
              <a:spcAft>
                <a:spcPts val="0"/>
              </a:spcAft>
              <a:buClr>
                <a:schemeClr val="lt1"/>
              </a:buClr>
              <a:buSzPts val="1800"/>
              <a:buChar char="•"/>
              <a:defRPr sz="900"/>
            </a:lvl7pPr>
            <a:lvl8pPr marL="1828800" lvl="7" indent="-171450" algn="l">
              <a:spcBef>
                <a:spcPct val="36000"/>
              </a:spcBef>
              <a:spcAft>
                <a:spcPts val="0"/>
              </a:spcAft>
              <a:buClr>
                <a:schemeClr val="lt1"/>
              </a:buClr>
              <a:buSzPts val="1800"/>
              <a:buChar char="•"/>
              <a:defRPr sz="900"/>
            </a:lvl8pPr>
            <a:lvl9pPr marL="2057400" lvl="8" indent="-171450" algn="l">
              <a:spcBef>
                <a:spcPct val="36000"/>
              </a:spcBef>
              <a:spcAft>
                <a:spcPts val="0"/>
              </a:spcAft>
              <a:buClr>
                <a:schemeClr val="lt1"/>
              </a:buClr>
              <a:buSzPts val="1800"/>
              <a:buChar char="•"/>
              <a:defRPr sz="900"/>
            </a:lvl9pPr>
          </a:lstStyle>
          <a:p/>
        </p:txBody>
      </p:sp>
      <p:sp>
        <p:nvSpPr>
          <p:cNvPr id="40" name="Google Shape;40;p34"/>
          <p:cNvSpPr txBox="1"/>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ct val="56000"/>
              </a:spcBef>
              <a:spcAft>
                <a:spcPts val="0"/>
              </a:spcAft>
              <a:buClr>
                <a:schemeClr val="lt1"/>
              </a:buClr>
              <a:buSzPts val="2800"/>
              <a:buChar char="•"/>
              <a:defRPr sz="1400"/>
            </a:lvl1pPr>
            <a:lvl2pPr marL="457200" lvl="1" indent="-190500" algn="l">
              <a:spcBef>
                <a:spcPct val="48000"/>
              </a:spcBef>
              <a:spcAft>
                <a:spcPts val="0"/>
              </a:spcAft>
              <a:buClr>
                <a:schemeClr val="lt1"/>
              </a:buClr>
              <a:buSzPts val="2400"/>
              <a:buChar char="–"/>
              <a:defRPr sz="1200"/>
            </a:lvl2pPr>
            <a:lvl3pPr marL="685800" lvl="2" indent="-177800" algn="l">
              <a:spcBef>
                <a:spcPct val="40000"/>
              </a:spcBef>
              <a:spcAft>
                <a:spcPts val="0"/>
              </a:spcAft>
              <a:buClr>
                <a:schemeClr val="lt1"/>
              </a:buClr>
              <a:buSzPts val="2000"/>
              <a:buChar char="•"/>
              <a:defRPr sz="1000"/>
            </a:lvl3pPr>
            <a:lvl4pPr marL="914400" lvl="3" indent="-171450" algn="l">
              <a:spcBef>
                <a:spcPct val="36000"/>
              </a:spcBef>
              <a:spcAft>
                <a:spcPts val="0"/>
              </a:spcAft>
              <a:buClr>
                <a:schemeClr val="lt1"/>
              </a:buClr>
              <a:buSzPts val="1800"/>
              <a:buChar char="–"/>
              <a:defRPr sz="900"/>
            </a:lvl4pPr>
            <a:lvl5pPr marL="1143000" lvl="4" indent="-171450" algn="l">
              <a:spcBef>
                <a:spcPct val="36000"/>
              </a:spcBef>
              <a:spcAft>
                <a:spcPts val="0"/>
              </a:spcAft>
              <a:buClr>
                <a:schemeClr val="lt1"/>
              </a:buClr>
              <a:buSzPts val="1800"/>
              <a:buChar char="»"/>
              <a:defRPr sz="900"/>
            </a:lvl5pPr>
            <a:lvl6pPr marL="1371600" lvl="5" indent="-171450" algn="l">
              <a:spcBef>
                <a:spcPct val="36000"/>
              </a:spcBef>
              <a:spcAft>
                <a:spcPts val="0"/>
              </a:spcAft>
              <a:buClr>
                <a:schemeClr val="lt1"/>
              </a:buClr>
              <a:buSzPts val="1800"/>
              <a:buChar char="•"/>
              <a:defRPr sz="900"/>
            </a:lvl6pPr>
            <a:lvl7pPr marL="1600200" lvl="6" indent="-171450" algn="l">
              <a:spcBef>
                <a:spcPct val="36000"/>
              </a:spcBef>
              <a:spcAft>
                <a:spcPts val="0"/>
              </a:spcAft>
              <a:buClr>
                <a:schemeClr val="lt1"/>
              </a:buClr>
              <a:buSzPts val="1800"/>
              <a:buChar char="•"/>
              <a:defRPr sz="900"/>
            </a:lvl7pPr>
            <a:lvl8pPr marL="1828800" lvl="7" indent="-171450" algn="l">
              <a:spcBef>
                <a:spcPct val="36000"/>
              </a:spcBef>
              <a:spcAft>
                <a:spcPts val="0"/>
              </a:spcAft>
              <a:buClr>
                <a:schemeClr val="lt1"/>
              </a:buClr>
              <a:buSzPts val="1800"/>
              <a:buChar char="•"/>
              <a:defRPr sz="900"/>
            </a:lvl8pPr>
            <a:lvl9pPr marL="2057400" lvl="8" indent="-171450" algn="l">
              <a:spcBef>
                <a:spcPct val="36000"/>
              </a:spcBef>
              <a:spcAft>
                <a:spcPts val="0"/>
              </a:spcAft>
              <a:buClr>
                <a:schemeClr val="lt1"/>
              </a:buClr>
              <a:buSzPts val="1800"/>
              <a:buChar char="•"/>
              <a:defRPr sz="900"/>
            </a:lvl9pPr>
          </a:lstStyle>
          <a:p/>
        </p:txBody>
      </p:sp>
      <p:sp>
        <p:nvSpPr>
          <p:cNvPr id="41" name="Google Shape;41;p34"/>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42" name="Google Shape;42;p34"/>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43" name="Google Shape;43;p34"/>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4400"/>
              <a:buFont typeface="Calibri" panose="020F0502020204030204"/>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46" name="Google Shape;46;p35"/>
          <p:cNvSpPr txBox="1"/>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228600" lvl="0" indent="-114300" algn="l">
              <a:spcBef>
                <a:spcPct val="48000"/>
              </a:spcBef>
              <a:spcAft>
                <a:spcPts val="0"/>
              </a:spcAft>
              <a:buClr>
                <a:schemeClr val="lt1"/>
              </a:buClr>
              <a:buSzPts val="2400"/>
              <a:buNone/>
              <a:defRPr sz="1200" b="1"/>
            </a:lvl1pPr>
            <a:lvl2pPr marL="457200" lvl="1" indent="-114300" algn="l">
              <a:spcBef>
                <a:spcPct val="40000"/>
              </a:spcBef>
              <a:spcAft>
                <a:spcPts val="0"/>
              </a:spcAft>
              <a:buClr>
                <a:schemeClr val="lt1"/>
              </a:buClr>
              <a:buSzPts val="2000"/>
              <a:buNone/>
              <a:defRPr sz="1000" b="1"/>
            </a:lvl2pPr>
            <a:lvl3pPr marL="685800" lvl="2" indent="-114300" algn="l">
              <a:spcBef>
                <a:spcPct val="36000"/>
              </a:spcBef>
              <a:spcAft>
                <a:spcPts val="0"/>
              </a:spcAft>
              <a:buClr>
                <a:schemeClr val="lt1"/>
              </a:buClr>
              <a:buSzPts val="1800"/>
              <a:buNone/>
              <a:defRPr sz="900" b="1"/>
            </a:lvl3pPr>
            <a:lvl4pPr marL="914400" lvl="3" indent="-114300" algn="l">
              <a:spcBef>
                <a:spcPct val="32000"/>
              </a:spcBef>
              <a:spcAft>
                <a:spcPts val="0"/>
              </a:spcAft>
              <a:buClr>
                <a:schemeClr val="lt1"/>
              </a:buClr>
              <a:buSzPts val="1600"/>
              <a:buNone/>
              <a:defRPr sz="800" b="1"/>
            </a:lvl4pPr>
            <a:lvl5pPr marL="1143000" lvl="4" indent="-114300" algn="l">
              <a:spcBef>
                <a:spcPct val="32000"/>
              </a:spcBef>
              <a:spcAft>
                <a:spcPts val="0"/>
              </a:spcAft>
              <a:buClr>
                <a:schemeClr val="lt1"/>
              </a:buClr>
              <a:buSzPts val="1600"/>
              <a:buNone/>
              <a:defRPr sz="800" b="1"/>
            </a:lvl5pPr>
            <a:lvl6pPr marL="1371600" lvl="5" indent="-114300" algn="l">
              <a:spcBef>
                <a:spcPct val="32000"/>
              </a:spcBef>
              <a:spcAft>
                <a:spcPts val="0"/>
              </a:spcAft>
              <a:buClr>
                <a:schemeClr val="lt1"/>
              </a:buClr>
              <a:buSzPts val="1600"/>
              <a:buNone/>
              <a:defRPr sz="800" b="1"/>
            </a:lvl6pPr>
            <a:lvl7pPr marL="1600200" lvl="6" indent="-114300" algn="l">
              <a:spcBef>
                <a:spcPct val="32000"/>
              </a:spcBef>
              <a:spcAft>
                <a:spcPts val="0"/>
              </a:spcAft>
              <a:buClr>
                <a:schemeClr val="lt1"/>
              </a:buClr>
              <a:buSzPts val="1600"/>
              <a:buNone/>
              <a:defRPr sz="800" b="1"/>
            </a:lvl7pPr>
            <a:lvl8pPr marL="1828800" lvl="7" indent="-114300" algn="l">
              <a:spcBef>
                <a:spcPct val="32000"/>
              </a:spcBef>
              <a:spcAft>
                <a:spcPts val="0"/>
              </a:spcAft>
              <a:buClr>
                <a:schemeClr val="lt1"/>
              </a:buClr>
              <a:buSzPts val="1600"/>
              <a:buNone/>
              <a:defRPr sz="800" b="1"/>
            </a:lvl8pPr>
            <a:lvl9pPr marL="2057400" lvl="8" indent="-114300" algn="l">
              <a:spcBef>
                <a:spcPct val="32000"/>
              </a:spcBef>
              <a:spcAft>
                <a:spcPts val="0"/>
              </a:spcAft>
              <a:buClr>
                <a:schemeClr val="lt1"/>
              </a:buClr>
              <a:buSzPts val="1600"/>
              <a:buNone/>
              <a:defRPr sz="800" b="1"/>
            </a:lvl9pPr>
          </a:lstStyle>
          <a:p/>
        </p:txBody>
      </p:sp>
      <p:sp>
        <p:nvSpPr>
          <p:cNvPr id="47" name="Google Shape;47;p35"/>
          <p:cNvSpPr txBox="1"/>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228600" lvl="0" indent="-190500" algn="l">
              <a:spcBef>
                <a:spcPct val="48000"/>
              </a:spcBef>
              <a:spcAft>
                <a:spcPts val="0"/>
              </a:spcAft>
              <a:buClr>
                <a:schemeClr val="lt1"/>
              </a:buClr>
              <a:buSzPts val="2400"/>
              <a:buChar char="•"/>
              <a:defRPr sz="1200"/>
            </a:lvl1pPr>
            <a:lvl2pPr marL="457200" lvl="1" indent="-177800" algn="l">
              <a:spcBef>
                <a:spcPct val="40000"/>
              </a:spcBef>
              <a:spcAft>
                <a:spcPts val="0"/>
              </a:spcAft>
              <a:buClr>
                <a:schemeClr val="lt1"/>
              </a:buClr>
              <a:buSzPts val="2000"/>
              <a:buChar char="–"/>
              <a:defRPr sz="1000"/>
            </a:lvl2pPr>
            <a:lvl3pPr marL="685800" lvl="2" indent="-171450" algn="l">
              <a:spcBef>
                <a:spcPct val="36000"/>
              </a:spcBef>
              <a:spcAft>
                <a:spcPts val="0"/>
              </a:spcAft>
              <a:buClr>
                <a:schemeClr val="lt1"/>
              </a:buClr>
              <a:buSzPts val="1800"/>
              <a:buChar char="•"/>
              <a:defRPr sz="900"/>
            </a:lvl3pPr>
            <a:lvl4pPr marL="914400" lvl="3" indent="-165100" algn="l">
              <a:spcBef>
                <a:spcPct val="32000"/>
              </a:spcBef>
              <a:spcAft>
                <a:spcPts val="0"/>
              </a:spcAft>
              <a:buClr>
                <a:schemeClr val="lt1"/>
              </a:buClr>
              <a:buSzPts val="1600"/>
              <a:buChar char="–"/>
              <a:defRPr sz="800"/>
            </a:lvl4pPr>
            <a:lvl5pPr marL="1143000" lvl="4" indent="-165100" algn="l">
              <a:spcBef>
                <a:spcPct val="32000"/>
              </a:spcBef>
              <a:spcAft>
                <a:spcPts val="0"/>
              </a:spcAft>
              <a:buClr>
                <a:schemeClr val="lt1"/>
              </a:buClr>
              <a:buSzPts val="1600"/>
              <a:buChar char="»"/>
              <a:defRPr sz="800"/>
            </a:lvl5pPr>
            <a:lvl6pPr marL="1371600" lvl="5" indent="-165100" algn="l">
              <a:spcBef>
                <a:spcPct val="32000"/>
              </a:spcBef>
              <a:spcAft>
                <a:spcPts val="0"/>
              </a:spcAft>
              <a:buClr>
                <a:schemeClr val="lt1"/>
              </a:buClr>
              <a:buSzPts val="1600"/>
              <a:buChar char="•"/>
              <a:defRPr sz="800"/>
            </a:lvl6pPr>
            <a:lvl7pPr marL="1600200" lvl="6" indent="-165100" algn="l">
              <a:spcBef>
                <a:spcPct val="32000"/>
              </a:spcBef>
              <a:spcAft>
                <a:spcPts val="0"/>
              </a:spcAft>
              <a:buClr>
                <a:schemeClr val="lt1"/>
              </a:buClr>
              <a:buSzPts val="1600"/>
              <a:buChar char="•"/>
              <a:defRPr sz="800"/>
            </a:lvl7pPr>
            <a:lvl8pPr marL="1828800" lvl="7" indent="-165100" algn="l">
              <a:spcBef>
                <a:spcPct val="32000"/>
              </a:spcBef>
              <a:spcAft>
                <a:spcPts val="0"/>
              </a:spcAft>
              <a:buClr>
                <a:schemeClr val="lt1"/>
              </a:buClr>
              <a:buSzPts val="1600"/>
              <a:buChar char="•"/>
              <a:defRPr sz="800"/>
            </a:lvl8pPr>
            <a:lvl9pPr marL="2057400" lvl="8" indent="-165100" algn="l">
              <a:spcBef>
                <a:spcPct val="32000"/>
              </a:spcBef>
              <a:spcAft>
                <a:spcPts val="0"/>
              </a:spcAft>
              <a:buClr>
                <a:schemeClr val="lt1"/>
              </a:buClr>
              <a:buSzPts val="1600"/>
              <a:buChar char="•"/>
              <a:defRPr sz="800"/>
            </a:lvl9pPr>
          </a:lstStyle>
          <a:p/>
        </p:txBody>
      </p:sp>
      <p:sp>
        <p:nvSpPr>
          <p:cNvPr id="48" name="Google Shape;48;p35"/>
          <p:cNvSpPr txBox="1"/>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228600" lvl="0" indent="-114300" algn="l">
              <a:spcBef>
                <a:spcPct val="48000"/>
              </a:spcBef>
              <a:spcAft>
                <a:spcPts val="0"/>
              </a:spcAft>
              <a:buClr>
                <a:schemeClr val="lt1"/>
              </a:buClr>
              <a:buSzPts val="2400"/>
              <a:buNone/>
              <a:defRPr sz="1200" b="1"/>
            </a:lvl1pPr>
            <a:lvl2pPr marL="457200" lvl="1" indent="-114300" algn="l">
              <a:spcBef>
                <a:spcPct val="40000"/>
              </a:spcBef>
              <a:spcAft>
                <a:spcPts val="0"/>
              </a:spcAft>
              <a:buClr>
                <a:schemeClr val="lt1"/>
              </a:buClr>
              <a:buSzPts val="2000"/>
              <a:buNone/>
              <a:defRPr sz="1000" b="1"/>
            </a:lvl2pPr>
            <a:lvl3pPr marL="685800" lvl="2" indent="-114300" algn="l">
              <a:spcBef>
                <a:spcPct val="36000"/>
              </a:spcBef>
              <a:spcAft>
                <a:spcPts val="0"/>
              </a:spcAft>
              <a:buClr>
                <a:schemeClr val="lt1"/>
              </a:buClr>
              <a:buSzPts val="1800"/>
              <a:buNone/>
              <a:defRPr sz="900" b="1"/>
            </a:lvl3pPr>
            <a:lvl4pPr marL="914400" lvl="3" indent="-114300" algn="l">
              <a:spcBef>
                <a:spcPct val="32000"/>
              </a:spcBef>
              <a:spcAft>
                <a:spcPts val="0"/>
              </a:spcAft>
              <a:buClr>
                <a:schemeClr val="lt1"/>
              </a:buClr>
              <a:buSzPts val="1600"/>
              <a:buNone/>
              <a:defRPr sz="800" b="1"/>
            </a:lvl4pPr>
            <a:lvl5pPr marL="1143000" lvl="4" indent="-114300" algn="l">
              <a:spcBef>
                <a:spcPct val="32000"/>
              </a:spcBef>
              <a:spcAft>
                <a:spcPts val="0"/>
              </a:spcAft>
              <a:buClr>
                <a:schemeClr val="lt1"/>
              </a:buClr>
              <a:buSzPts val="1600"/>
              <a:buNone/>
              <a:defRPr sz="800" b="1"/>
            </a:lvl5pPr>
            <a:lvl6pPr marL="1371600" lvl="5" indent="-114300" algn="l">
              <a:spcBef>
                <a:spcPct val="32000"/>
              </a:spcBef>
              <a:spcAft>
                <a:spcPts val="0"/>
              </a:spcAft>
              <a:buClr>
                <a:schemeClr val="lt1"/>
              </a:buClr>
              <a:buSzPts val="1600"/>
              <a:buNone/>
              <a:defRPr sz="800" b="1"/>
            </a:lvl6pPr>
            <a:lvl7pPr marL="1600200" lvl="6" indent="-114300" algn="l">
              <a:spcBef>
                <a:spcPct val="32000"/>
              </a:spcBef>
              <a:spcAft>
                <a:spcPts val="0"/>
              </a:spcAft>
              <a:buClr>
                <a:schemeClr val="lt1"/>
              </a:buClr>
              <a:buSzPts val="1600"/>
              <a:buNone/>
              <a:defRPr sz="800" b="1"/>
            </a:lvl7pPr>
            <a:lvl8pPr marL="1828800" lvl="7" indent="-114300" algn="l">
              <a:spcBef>
                <a:spcPct val="32000"/>
              </a:spcBef>
              <a:spcAft>
                <a:spcPts val="0"/>
              </a:spcAft>
              <a:buClr>
                <a:schemeClr val="lt1"/>
              </a:buClr>
              <a:buSzPts val="1600"/>
              <a:buNone/>
              <a:defRPr sz="800" b="1"/>
            </a:lvl8pPr>
            <a:lvl9pPr marL="2057400" lvl="8" indent="-114300" algn="l">
              <a:spcBef>
                <a:spcPct val="32000"/>
              </a:spcBef>
              <a:spcAft>
                <a:spcPts val="0"/>
              </a:spcAft>
              <a:buClr>
                <a:schemeClr val="lt1"/>
              </a:buClr>
              <a:buSzPts val="1600"/>
              <a:buNone/>
              <a:defRPr sz="800" b="1"/>
            </a:lvl9pPr>
          </a:lstStyle>
          <a:p/>
        </p:txBody>
      </p:sp>
      <p:sp>
        <p:nvSpPr>
          <p:cNvPr id="49" name="Google Shape;49;p35"/>
          <p:cNvSpPr txBox="1"/>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228600" lvl="0" indent="-190500" algn="l">
              <a:spcBef>
                <a:spcPct val="48000"/>
              </a:spcBef>
              <a:spcAft>
                <a:spcPts val="0"/>
              </a:spcAft>
              <a:buClr>
                <a:schemeClr val="lt1"/>
              </a:buClr>
              <a:buSzPts val="2400"/>
              <a:buChar char="•"/>
              <a:defRPr sz="1200"/>
            </a:lvl1pPr>
            <a:lvl2pPr marL="457200" lvl="1" indent="-177800" algn="l">
              <a:spcBef>
                <a:spcPct val="40000"/>
              </a:spcBef>
              <a:spcAft>
                <a:spcPts val="0"/>
              </a:spcAft>
              <a:buClr>
                <a:schemeClr val="lt1"/>
              </a:buClr>
              <a:buSzPts val="2000"/>
              <a:buChar char="–"/>
              <a:defRPr sz="1000"/>
            </a:lvl2pPr>
            <a:lvl3pPr marL="685800" lvl="2" indent="-171450" algn="l">
              <a:spcBef>
                <a:spcPct val="36000"/>
              </a:spcBef>
              <a:spcAft>
                <a:spcPts val="0"/>
              </a:spcAft>
              <a:buClr>
                <a:schemeClr val="lt1"/>
              </a:buClr>
              <a:buSzPts val="1800"/>
              <a:buChar char="•"/>
              <a:defRPr sz="900"/>
            </a:lvl3pPr>
            <a:lvl4pPr marL="914400" lvl="3" indent="-165100" algn="l">
              <a:spcBef>
                <a:spcPct val="32000"/>
              </a:spcBef>
              <a:spcAft>
                <a:spcPts val="0"/>
              </a:spcAft>
              <a:buClr>
                <a:schemeClr val="lt1"/>
              </a:buClr>
              <a:buSzPts val="1600"/>
              <a:buChar char="–"/>
              <a:defRPr sz="800"/>
            </a:lvl4pPr>
            <a:lvl5pPr marL="1143000" lvl="4" indent="-165100" algn="l">
              <a:spcBef>
                <a:spcPct val="32000"/>
              </a:spcBef>
              <a:spcAft>
                <a:spcPts val="0"/>
              </a:spcAft>
              <a:buClr>
                <a:schemeClr val="lt1"/>
              </a:buClr>
              <a:buSzPts val="1600"/>
              <a:buChar char="»"/>
              <a:defRPr sz="800"/>
            </a:lvl5pPr>
            <a:lvl6pPr marL="1371600" lvl="5" indent="-165100" algn="l">
              <a:spcBef>
                <a:spcPct val="32000"/>
              </a:spcBef>
              <a:spcAft>
                <a:spcPts val="0"/>
              </a:spcAft>
              <a:buClr>
                <a:schemeClr val="lt1"/>
              </a:buClr>
              <a:buSzPts val="1600"/>
              <a:buChar char="•"/>
              <a:defRPr sz="800"/>
            </a:lvl6pPr>
            <a:lvl7pPr marL="1600200" lvl="6" indent="-165100" algn="l">
              <a:spcBef>
                <a:spcPct val="32000"/>
              </a:spcBef>
              <a:spcAft>
                <a:spcPts val="0"/>
              </a:spcAft>
              <a:buClr>
                <a:schemeClr val="lt1"/>
              </a:buClr>
              <a:buSzPts val="1600"/>
              <a:buChar char="•"/>
              <a:defRPr sz="800"/>
            </a:lvl7pPr>
            <a:lvl8pPr marL="1828800" lvl="7" indent="-165100" algn="l">
              <a:spcBef>
                <a:spcPct val="32000"/>
              </a:spcBef>
              <a:spcAft>
                <a:spcPts val="0"/>
              </a:spcAft>
              <a:buClr>
                <a:schemeClr val="lt1"/>
              </a:buClr>
              <a:buSzPts val="1600"/>
              <a:buChar char="•"/>
              <a:defRPr sz="800"/>
            </a:lvl8pPr>
            <a:lvl9pPr marL="2057400" lvl="8" indent="-165100" algn="l">
              <a:spcBef>
                <a:spcPct val="32000"/>
              </a:spcBef>
              <a:spcAft>
                <a:spcPts val="0"/>
              </a:spcAft>
              <a:buClr>
                <a:schemeClr val="lt1"/>
              </a:buClr>
              <a:buSzPts val="1600"/>
              <a:buChar char="•"/>
              <a:defRPr sz="800"/>
            </a:lvl9pPr>
          </a:lstStyle>
          <a:p/>
        </p:txBody>
      </p:sp>
      <p:sp>
        <p:nvSpPr>
          <p:cNvPr id="50" name="Google Shape;50;p35"/>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1" name="Google Shape;51;p35"/>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2" name="Google Shape;52;p35"/>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55" name="Google Shape;55;p36"/>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6" name="Google Shape;56;p36"/>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7" name="Google Shape;57;p36"/>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ct val="0"/>
              </a:spcBef>
              <a:spcAft>
                <a:spcPts val="0"/>
              </a:spcAft>
              <a:buClr>
                <a:schemeClr val="lt1"/>
              </a:buClr>
              <a:buSzPts val="2000"/>
              <a:buFont typeface="Calibri" panose="020F0502020204030204"/>
              <a:buNone/>
              <a:defRPr sz="1000"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60" name="Google Shape;60;p37"/>
          <p:cNvSpPr txBox="1"/>
          <p:nvPr>
            <p:ph type="body" idx="1"/>
          </p:nvPr>
        </p:nvSpPr>
        <p:spPr>
          <a:xfrm>
            <a:off x="1787525" y="182033"/>
            <a:ext cx="2555875" cy="3902075"/>
          </a:xfrm>
          <a:prstGeom prst="rect">
            <a:avLst/>
          </a:prstGeom>
          <a:noFill/>
          <a:ln>
            <a:noFill/>
          </a:ln>
        </p:spPr>
        <p:txBody>
          <a:bodyPr spcFirstLastPara="1" wrap="square" lIns="91425" tIns="45700" rIns="91425" bIns="45700" anchor="t" anchorCtr="0">
            <a:normAutofit/>
          </a:bodyPr>
          <a:lstStyle>
            <a:lvl1pPr marL="228600" lvl="0" indent="-215900" algn="l">
              <a:spcBef>
                <a:spcPct val="64000"/>
              </a:spcBef>
              <a:spcAft>
                <a:spcPts val="0"/>
              </a:spcAft>
              <a:buClr>
                <a:schemeClr val="lt1"/>
              </a:buClr>
              <a:buSzPts val="3200"/>
              <a:buChar char="•"/>
              <a:defRPr sz="1600"/>
            </a:lvl1pPr>
            <a:lvl2pPr marL="457200" lvl="1" indent="-203200" algn="l">
              <a:spcBef>
                <a:spcPct val="56000"/>
              </a:spcBef>
              <a:spcAft>
                <a:spcPts val="0"/>
              </a:spcAft>
              <a:buClr>
                <a:schemeClr val="lt1"/>
              </a:buClr>
              <a:buSzPts val="2800"/>
              <a:buChar char="–"/>
              <a:defRPr sz="1400"/>
            </a:lvl2pPr>
            <a:lvl3pPr marL="685800" lvl="2" indent="-190500" algn="l">
              <a:spcBef>
                <a:spcPct val="48000"/>
              </a:spcBef>
              <a:spcAft>
                <a:spcPts val="0"/>
              </a:spcAft>
              <a:buClr>
                <a:schemeClr val="lt1"/>
              </a:buClr>
              <a:buSzPts val="2400"/>
              <a:buChar char="•"/>
              <a:defRPr sz="1200"/>
            </a:lvl3pPr>
            <a:lvl4pPr marL="914400" lvl="3" indent="-177800" algn="l">
              <a:spcBef>
                <a:spcPct val="40000"/>
              </a:spcBef>
              <a:spcAft>
                <a:spcPts val="0"/>
              </a:spcAft>
              <a:buClr>
                <a:schemeClr val="lt1"/>
              </a:buClr>
              <a:buSzPts val="2000"/>
              <a:buChar char="–"/>
              <a:defRPr sz="1000"/>
            </a:lvl4pPr>
            <a:lvl5pPr marL="1143000" lvl="4" indent="-177800" algn="l">
              <a:spcBef>
                <a:spcPct val="40000"/>
              </a:spcBef>
              <a:spcAft>
                <a:spcPts val="0"/>
              </a:spcAft>
              <a:buClr>
                <a:schemeClr val="lt1"/>
              </a:buClr>
              <a:buSzPts val="2000"/>
              <a:buChar char="»"/>
              <a:defRPr sz="1000"/>
            </a:lvl5pPr>
            <a:lvl6pPr marL="1371600" lvl="5" indent="-177800" algn="l">
              <a:spcBef>
                <a:spcPct val="40000"/>
              </a:spcBef>
              <a:spcAft>
                <a:spcPts val="0"/>
              </a:spcAft>
              <a:buClr>
                <a:schemeClr val="lt1"/>
              </a:buClr>
              <a:buSzPts val="2000"/>
              <a:buChar char="•"/>
              <a:defRPr sz="1000"/>
            </a:lvl6pPr>
            <a:lvl7pPr marL="1600200" lvl="6" indent="-177800" algn="l">
              <a:spcBef>
                <a:spcPct val="40000"/>
              </a:spcBef>
              <a:spcAft>
                <a:spcPts val="0"/>
              </a:spcAft>
              <a:buClr>
                <a:schemeClr val="lt1"/>
              </a:buClr>
              <a:buSzPts val="2000"/>
              <a:buChar char="•"/>
              <a:defRPr sz="1000"/>
            </a:lvl7pPr>
            <a:lvl8pPr marL="1828800" lvl="7" indent="-177800" algn="l">
              <a:spcBef>
                <a:spcPct val="40000"/>
              </a:spcBef>
              <a:spcAft>
                <a:spcPts val="0"/>
              </a:spcAft>
              <a:buClr>
                <a:schemeClr val="lt1"/>
              </a:buClr>
              <a:buSzPts val="2000"/>
              <a:buChar char="•"/>
              <a:defRPr sz="1000"/>
            </a:lvl8pPr>
            <a:lvl9pPr marL="2057400" lvl="8" indent="-177800" algn="l">
              <a:spcBef>
                <a:spcPct val="40000"/>
              </a:spcBef>
              <a:spcAft>
                <a:spcPts val="0"/>
              </a:spcAft>
              <a:buClr>
                <a:schemeClr val="lt1"/>
              </a:buClr>
              <a:buSzPts val="2000"/>
              <a:buChar char="•"/>
              <a:defRPr sz="1000"/>
            </a:lvl9pPr>
          </a:lstStyle>
          <a:p/>
        </p:txBody>
      </p:sp>
      <p:sp>
        <p:nvSpPr>
          <p:cNvPr id="61" name="Google Shape;61;p37"/>
          <p:cNvSpPr txBox="1"/>
          <p:nvPr>
            <p:ph type="body" idx="2"/>
          </p:nvPr>
        </p:nvSpPr>
        <p:spPr>
          <a:xfrm>
            <a:off x="228600" y="956733"/>
            <a:ext cx="1504157" cy="3127375"/>
          </a:xfrm>
          <a:prstGeom prst="rect">
            <a:avLst/>
          </a:prstGeom>
          <a:noFill/>
          <a:ln>
            <a:noFill/>
          </a:ln>
        </p:spPr>
        <p:txBody>
          <a:bodyPr spcFirstLastPara="1" wrap="square" lIns="91425" tIns="45700" rIns="91425" bIns="45700" anchor="t" anchorCtr="0">
            <a:normAutofit/>
          </a:bodyPr>
          <a:lstStyle>
            <a:lvl1pPr marL="228600" lvl="0" indent="-114300" algn="l">
              <a:spcBef>
                <a:spcPct val="28000"/>
              </a:spcBef>
              <a:spcAft>
                <a:spcPts val="0"/>
              </a:spcAft>
              <a:buClr>
                <a:schemeClr val="lt1"/>
              </a:buClr>
              <a:buSzPts val="1400"/>
              <a:buNone/>
              <a:defRPr sz="700"/>
            </a:lvl1pPr>
            <a:lvl2pPr marL="457200" lvl="1" indent="-114300" algn="l">
              <a:spcBef>
                <a:spcPct val="24000"/>
              </a:spcBef>
              <a:spcAft>
                <a:spcPts val="0"/>
              </a:spcAft>
              <a:buClr>
                <a:schemeClr val="lt1"/>
              </a:buClr>
              <a:buSzPts val="1200"/>
              <a:buNone/>
              <a:defRPr sz="600"/>
            </a:lvl2pPr>
            <a:lvl3pPr marL="685800" lvl="2" indent="-114300" algn="l">
              <a:spcBef>
                <a:spcPct val="20000"/>
              </a:spcBef>
              <a:spcAft>
                <a:spcPts val="0"/>
              </a:spcAft>
              <a:buClr>
                <a:schemeClr val="lt1"/>
              </a:buClr>
              <a:buSzPts val="1000"/>
              <a:buNone/>
              <a:defRPr sz="500"/>
            </a:lvl3pPr>
            <a:lvl4pPr marL="914400" lvl="3" indent="-114300" algn="l">
              <a:spcBef>
                <a:spcPct val="18000"/>
              </a:spcBef>
              <a:spcAft>
                <a:spcPts val="0"/>
              </a:spcAft>
              <a:buClr>
                <a:schemeClr val="lt1"/>
              </a:buClr>
              <a:buSzPts val="900"/>
              <a:buNone/>
              <a:defRPr sz="450"/>
            </a:lvl4pPr>
            <a:lvl5pPr marL="1143000" lvl="4" indent="-114300" algn="l">
              <a:spcBef>
                <a:spcPct val="18000"/>
              </a:spcBef>
              <a:spcAft>
                <a:spcPts val="0"/>
              </a:spcAft>
              <a:buClr>
                <a:schemeClr val="lt1"/>
              </a:buClr>
              <a:buSzPts val="900"/>
              <a:buNone/>
              <a:defRPr sz="450"/>
            </a:lvl5pPr>
            <a:lvl6pPr marL="1371600" lvl="5" indent="-114300" algn="l">
              <a:spcBef>
                <a:spcPct val="18000"/>
              </a:spcBef>
              <a:spcAft>
                <a:spcPts val="0"/>
              </a:spcAft>
              <a:buClr>
                <a:schemeClr val="lt1"/>
              </a:buClr>
              <a:buSzPts val="900"/>
              <a:buNone/>
              <a:defRPr sz="450"/>
            </a:lvl6pPr>
            <a:lvl7pPr marL="1600200" lvl="6" indent="-114300" algn="l">
              <a:spcBef>
                <a:spcPct val="18000"/>
              </a:spcBef>
              <a:spcAft>
                <a:spcPts val="0"/>
              </a:spcAft>
              <a:buClr>
                <a:schemeClr val="lt1"/>
              </a:buClr>
              <a:buSzPts val="900"/>
              <a:buNone/>
              <a:defRPr sz="450"/>
            </a:lvl7pPr>
            <a:lvl8pPr marL="1828800" lvl="7" indent="-114300" algn="l">
              <a:spcBef>
                <a:spcPct val="18000"/>
              </a:spcBef>
              <a:spcAft>
                <a:spcPts val="0"/>
              </a:spcAft>
              <a:buClr>
                <a:schemeClr val="lt1"/>
              </a:buClr>
              <a:buSzPts val="900"/>
              <a:buNone/>
              <a:defRPr sz="450"/>
            </a:lvl8pPr>
            <a:lvl9pPr marL="2057400" lvl="8" indent="-114300" algn="l">
              <a:spcBef>
                <a:spcPct val="18000"/>
              </a:spcBef>
              <a:spcAft>
                <a:spcPts val="0"/>
              </a:spcAft>
              <a:buClr>
                <a:schemeClr val="lt1"/>
              </a:buClr>
              <a:buSzPts val="900"/>
              <a:buNone/>
              <a:defRPr sz="450"/>
            </a:lvl9pPr>
          </a:lstStyle>
          <a:p/>
        </p:txBody>
      </p:sp>
      <p:sp>
        <p:nvSpPr>
          <p:cNvPr id="62" name="Google Shape;62;p37"/>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63" name="Google Shape;63;p37"/>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64" name="Google Shape;64;p37"/>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ct val="0"/>
              </a:spcBef>
              <a:spcAft>
                <a:spcPts val="0"/>
              </a:spcAft>
              <a:buClr>
                <a:schemeClr val="lt1"/>
              </a:buClr>
              <a:buSzPts val="2000"/>
              <a:buFont typeface="Calibri" panose="020F0502020204030204"/>
              <a:buNone/>
              <a:defRPr sz="1000"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67" name="Google Shape;67;p38"/>
          <p:cNvSpPr/>
          <p:nvPr>
            <p:ph type="pic" idx="2"/>
          </p:nvPr>
        </p:nvSpPr>
        <p:spPr>
          <a:xfrm>
            <a:off x="896144" y="408517"/>
            <a:ext cx="2743200" cy="2743200"/>
          </a:xfrm>
          <a:prstGeom prst="rect">
            <a:avLst/>
          </a:prstGeom>
          <a:noFill/>
          <a:ln>
            <a:noFill/>
          </a:ln>
        </p:spPr>
        <p:txBody>
          <a:bodyPr spcFirstLastPara="1" wrap="square" lIns="91425" tIns="45700" rIns="91425" bIns="45700" anchor="t" anchorCtr="0">
            <a:normAutofit/>
          </a:bodyPr>
          <a:lstStyle>
            <a:lvl1pPr marR="0" lvl="0" algn="l" rtl="0">
              <a:spcBef>
                <a:spcPct val="64000"/>
              </a:spcBef>
              <a:spcAft>
                <a:spcPts val="0"/>
              </a:spcAft>
              <a:buClr>
                <a:schemeClr val="lt1"/>
              </a:buClr>
              <a:buSzPts val="3200"/>
              <a:buFont typeface="Arial" panose="020B0604020202020204"/>
              <a:buNone/>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56000"/>
              </a:spcBef>
              <a:spcAft>
                <a:spcPts val="0"/>
              </a:spcAft>
              <a:buClr>
                <a:schemeClr val="lt1"/>
              </a:buClr>
              <a:buSzPts val="2800"/>
              <a:buFont typeface="Arial" panose="020B0604020202020204"/>
              <a:buNone/>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48000"/>
              </a:spcBef>
              <a:spcAft>
                <a:spcPts val="0"/>
              </a:spcAft>
              <a:buClr>
                <a:schemeClr val="lt1"/>
              </a:buClr>
              <a:buSzPts val="2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68" name="Google Shape;68;p38"/>
          <p:cNvSpPr txBox="1"/>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228600" lvl="0" indent="-114300" algn="l">
              <a:spcBef>
                <a:spcPct val="28000"/>
              </a:spcBef>
              <a:spcAft>
                <a:spcPts val="0"/>
              </a:spcAft>
              <a:buClr>
                <a:schemeClr val="lt1"/>
              </a:buClr>
              <a:buSzPts val="1400"/>
              <a:buNone/>
              <a:defRPr sz="700"/>
            </a:lvl1pPr>
            <a:lvl2pPr marL="457200" lvl="1" indent="-114300" algn="l">
              <a:spcBef>
                <a:spcPct val="24000"/>
              </a:spcBef>
              <a:spcAft>
                <a:spcPts val="0"/>
              </a:spcAft>
              <a:buClr>
                <a:schemeClr val="lt1"/>
              </a:buClr>
              <a:buSzPts val="1200"/>
              <a:buNone/>
              <a:defRPr sz="600"/>
            </a:lvl2pPr>
            <a:lvl3pPr marL="685800" lvl="2" indent="-114300" algn="l">
              <a:spcBef>
                <a:spcPct val="20000"/>
              </a:spcBef>
              <a:spcAft>
                <a:spcPts val="0"/>
              </a:spcAft>
              <a:buClr>
                <a:schemeClr val="lt1"/>
              </a:buClr>
              <a:buSzPts val="1000"/>
              <a:buNone/>
              <a:defRPr sz="500"/>
            </a:lvl3pPr>
            <a:lvl4pPr marL="914400" lvl="3" indent="-114300" algn="l">
              <a:spcBef>
                <a:spcPct val="18000"/>
              </a:spcBef>
              <a:spcAft>
                <a:spcPts val="0"/>
              </a:spcAft>
              <a:buClr>
                <a:schemeClr val="lt1"/>
              </a:buClr>
              <a:buSzPts val="900"/>
              <a:buNone/>
              <a:defRPr sz="450"/>
            </a:lvl4pPr>
            <a:lvl5pPr marL="1143000" lvl="4" indent="-114300" algn="l">
              <a:spcBef>
                <a:spcPct val="18000"/>
              </a:spcBef>
              <a:spcAft>
                <a:spcPts val="0"/>
              </a:spcAft>
              <a:buClr>
                <a:schemeClr val="lt1"/>
              </a:buClr>
              <a:buSzPts val="900"/>
              <a:buNone/>
              <a:defRPr sz="450"/>
            </a:lvl5pPr>
            <a:lvl6pPr marL="1371600" lvl="5" indent="-114300" algn="l">
              <a:spcBef>
                <a:spcPct val="18000"/>
              </a:spcBef>
              <a:spcAft>
                <a:spcPts val="0"/>
              </a:spcAft>
              <a:buClr>
                <a:schemeClr val="lt1"/>
              </a:buClr>
              <a:buSzPts val="900"/>
              <a:buNone/>
              <a:defRPr sz="450"/>
            </a:lvl6pPr>
            <a:lvl7pPr marL="1600200" lvl="6" indent="-114300" algn="l">
              <a:spcBef>
                <a:spcPct val="18000"/>
              </a:spcBef>
              <a:spcAft>
                <a:spcPts val="0"/>
              </a:spcAft>
              <a:buClr>
                <a:schemeClr val="lt1"/>
              </a:buClr>
              <a:buSzPts val="900"/>
              <a:buNone/>
              <a:defRPr sz="450"/>
            </a:lvl7pPr>
            <a:lvl8pPr marL="1828800" lvl="7" indent="-114300" algn="l">
              <a:spcBef>
                <a:spcPct val="18000"/>
              </a:spcBef>
              <a:spcAft>
                <a:spcPts val="0"/>
              </a:spcAft>
              <a:buClr>
                <a:schemeClr val="lt1"/>
              </a:buClr>
              <a:buSzPts val="900"/>
              <a:buNone/>
              <a:defRPr sz="450"/>
            </a:lvl8pPr>
            <a:lvl9pPr marL="2057400" lvl="8" indent="-114300" algn="l">
              <a:spcBef>
                <a:spcPct val="18000"/>
              </a:spcBef>
              <a:spcAft>
                <a:spcPts val="0"/>
              </a:spcAft>
              <a:buClr>
                <a:schemeClr val="lt1"/>
              </a:buClr>
              <a:buSzPts val="900"/>
              <a:buNone/>
              <a:defRPr sz="450"/>
            </a:lvl9pPr>
          </a:lstStyle>
          <a:p/>
        </p:txBody>
      </p:sp>
      <p:sp>
        <p:nvSpPr>
          <p:cNvPr id="69" name="Google Shape;69;p38"/>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0" name="Google Shape;70;p38"/>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1" name="Google Shape;71;p38"/>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74" name="Google Shape;74;p39"/>
          <p:cNvSpPr txBox="1"/>
          <p:nvPr>
            <p:ph type="body" idx="1"/>
          </p:nvPr>
        </p:nvSpPr>
        <p:spPr>
          <a:xfrm rot="5400000">
            <a:off x="1154509" y="-167746"/>
            <a:ext cx="2262982" cy="5486400"/>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75" name="Google Shape;75;p39"/>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6" name="Google Shape;76;p39"/>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7" name="Google Shape;77;p39"/>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2366169" y="1447800"/>
            <a:ext cx="2925763" cy="13716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80" name="Google Shape;80;p40"/>
          <p:cNvSpPr txBox="1"/>
          <p:nvPr>
            <p:ph type="body" idx="1"/>
          </p:nvPr>
        </p:nvSpPr>
        <p:spPr>
          <a:xfrm rot="5400000">
            <a:off x="270669" y="127001"/>
            <a:ext cx="2925763" cy="4013200"/>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81" name="Google Shape;81;p40"/>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82" name="Google Shape;82;p40"/>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83" name="Google Shape;83;p40"/>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2DD102C-C615-EC4B-8361-30C92D39170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2DD102C-C615-EC4B-8361-30C92D39170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D102C-C615-EC4B-8361-30C92D39170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9" name="Shape 9"/>
        <p:cNvGrpSpPr/>
        <p:nvPr/>
      </p:nvGrpSpPr>
      <p:grpSpPr>
        <a:xfrm>
          <a:off x="0" y="0"/>
          <a:ext cx="0" cy="0"/>
          <a:chOff x="0" y="0"/>
          <a:chExt cx="0" cy="0"/>
        </a:xfrm>
      </p:grpSpPr>
      <p:sp>
        <p:nvSpPr>
          <p:cNvPr id="10" name="Google Shape;10;p29"/>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ct val="0"/>
              </a:spcBef>
              <a:spcAft>
                <a:spcPts val="0"/>
              </a:spcAft>
              <a:buClr>
                <a:schemeClr val="lt1"/>
              </a:buClr>
              <a:buSzPts val="4400"/>
              <a:buFont typeface="Calibri" panose="020F0502020204030204"/>
              <a:buNone/>
              <a:defRPr sz="2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lvl="1">
              <a:spcBef>
                <a:spcPct val="0"/>
              </a:spcBef>
              <a:spcAft>
                <a:spcPts val="0"/>
              </a:spcAft>
              <a:buSzPts val="1400"/>
              <a:buNone/>
              <a:defRPr sz="900"/>
            </a:lvl2pPr>
            <a:lvl3pPr lvl="2">
              <a:spcBef>
                <a:spcPct val="0"/>
              </a:spcBef>
              <a:spcAft>
                <a:spcPts val="0"/>
              </a:spcAft>
              <a:buSzPts val="1400"/>
              <a:buNone/>
              <a:defRPr sz="900"/>
            </a:lvl3pPr>
            <a:lvl4pPr lvl="3">
              <a:spcBef>
                <a:spcPct val="0"/>
              </a:spcBef>
              <a:spcAft>
                <a:spcPts val="0"/>
              </a:spcAft>
              <a:buSzPts val="1400"/>
              <a:buNone/>
              <a:defRPr sz="900"/>
            </a:lvl4pPr>
            <a:lvl5pPr lvl="4">
              <a:spcBef>
                <a:spcPct val="0"/>
              </a:spcBef>
              <a:spcAft>
                <a:spcPts val="0"/>
              </a:spcAft>
              <a:buSzPts val="1400"/>
              <a:buNone/>
              <a:defRPr sz="900"/>
            </a:lvl5pPr>
            <a:lvl6pPr lvl="5">
              <a:spcBef>
                <a:spcPct val="0"/>
              </a:spcBef>
              <a:spcAft>
                <a:spcPts val="0"/>
              </a:spcAft>
              <a:buSzPts val="1400"/>
              <a:buNone/>
              <a:defRPr sz="900"/>
            </a:lvl6pPr>
            <a:lvl7pPr lvl="6">
              <a:spcBef>
                <a:spcPct val="0"/>
              </a:spcBef>
              <a:spcAft>
                <a:spcPts val="0"/>
              </a:spcAft>
              <a:buSzPts val="1400"/>
              <a:buNone/>
              <a:defRPr sz="900"/>
            </a:lvl7pPr>
            <a:lvl8pPr lvl="7">
              <a:spcBef>
                <a:spcPct val="0"/>
              </a:spcBef>
              <a:spcAft>
                <a:spcPts val="0"/>
              </a:spcAft>
              <a:buSzPts val="1400"/>
              <a:buNone/>
              <a:defRPr sz="900"/>
            </a:lvl8pPr>
            <a:lvl9pPr lvl="8">
              <a:spcBef>
                <a:spcPct val="0"/>
              </a:spcBef>
              <a:spcAft>
                <a:spcPts val="0"/>
              </a:spcAft>
              <a:buSzPts val="1400"/>
              <a:buNone/>
              <a:defRPr sz="900"/>
            </a:lvl9pPr>
          </a:lstStyle>
          <a:p/>
        </p:txBody>
      </p:sp>
      <p:sp>
        <p:nvSpPr>
          <p:cNvPr id="11" name="Google Shape;11;p29"/>
          <p:cNvSpPr txBox="1"/>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marR="0" lvl="0" indent="-215900" algn="l" rtl="0">
              <a:spcBef>
                <a:spcPct val="64000"/>
              </a:spcBef>
              <a:spcAft>
                <a:spcPts val="0"/>
              </a:spcAft>
              <a:buClr>
                <a:schemeClr val="lt1"/>
              </a:buClr>
              <a:buSzPts val="3200"/>
              <a:buFont typeface="Arial" panose="020B0604020202020204"/>
              <a:buChar char="•"/>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457200" marR="0" lvl="1" indent="-203200" algn="l" rtl="0">
              <a:spcBef>
                <a:spcPct val="56000"/>
              </a:spcBef>
              <a:spcAft>
                <a:spcPts val="0"/>
              </a:spcAft>
              <a:buClr>
                <a:schemeClr val="lt1"/>
              </a:buClr>
              <a:buSzPts val="2800"/>
              <a:buFont typeface="Arial" panose="020B0604020202020204"/>
              <a:buChar char="–"/>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685800" marR="0" lvl="2" indent="-190500" algn="l" rtl="0">
              <a:spcBef>
                <a:spcPct val="48000"/>
              </a:spcBef>
              <a:spcAft>
                <a:spcPts val="0"/>
              </a:spcAft>
              <a:buClr>
                <a:schemeClr val="lt1"/>
              </a:buClr>
              <a:buSzPts val="24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914400" marR="0" lvl="3"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1143000" marR="0" lvl="4"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1371600" marR="0" lvl="5"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1600200" marR="0" lvl="6"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1828800" marR="0" lvl="7"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2057400" marR="0" lvl="8"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29"/>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ts val="0"/>
              </a:spcAft>
              <a:buSzPts val="1400"/>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29"/>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ts val="0"/>
              </a:spcAft>
              <a:buSzPts val="1400"/>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29"/>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DD102C-C615-EC4B-8361-30C92D391703}"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72128-9C79-A541-8A0B-2F2BDC8B41B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0.jpeg"/><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2.jpeg"/><Relationship Id="rId1"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5.xml"/><Relationship Id="rId2" Type="http://schemas.openxmlformats.org/officeDocument/2006/relationships/image" Target="../media/image56.png"/><Relationship Id="rId1" Type="http://schemas.openxmlformats.org/officeDocument/2006/relationships/image" Target="../media/image55.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hyperlink" Target="https://cities.icanw.org/" TargetMode="External"/><Relationship Id="rId3" Type="http://schemas.openxmlformats.org/officeDocument/2006/relationships/hyperlink" Target="https://pledge.icanw.org/" TargetMode="External"/><Relationship Id="rId2" Type="http://schemas.openxmlformats.org/officeDocument/2006/relationships/hyperlink" Target="nuclearban.us" TargetMode="External"/><Relationship Id="rId1" Type="http://schemas.openxmlformats.org/officeDocument/2006/relationships/hyperlink" Target="http://www.tinyurl.com/VFP-NPR"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2213"/>
          <p:cNvPicPr>
            <a:picLocks noChangeAspect="1"/>
          </p:cNvPicPr>
          <p:nvPr/>
        </p:nvPicPr>
        <p:blipFill>
          <a:blip r:embed="rId1"/>
          <a:stretch>
            <a:fillRect/>
          </a:stretch>
        </p:blipFill>
        <p:spPr>
          <a:xfrm>
            <a:off x="635" y="0"/>
            <a:ext cx="9143365" cy="6858000"/>
          </a:xfrm>
          <a:prstGeom prst="rect">
            <a:avLst/>
          </a:prstGeom>
        </p:spPr>
      </p:pic>
      <p:sp>
        <p:nvSpPr>
          <p:cNvPr id="5" name="TextBox 4"/>
          <p:cNvSpPr txBox="1"/>
          <p:nvPr/>
        </p:nvSpPr>
        <p:spPr>
          <a:xfrm>
            <a:off x="0" y="0"/>
            <a:ext cx="3274695" cy="1891665"/>
          </a:xfrm>
          <a:prstGeom prst="rect">
            <a:avLst/>
          </a:prstGeom>
          <a:solidFill>
            <a:srgbClr val="5279BA"/>
          </a:solidFill>
        </p:spPr>
        <p:txBody>
          <a:bodyPr wrap="square" rtlCol="0">
            <a:spAutoFit/>
          </a:bodyPr>
          <a:p>
            <a:pPr algn="ctr"/>
            <a:r>
              <a:rPr lang="en-US" i="1" dirty="0" smtClean="0"/>
              <a:t>The Golden Rule:</a:t>
            </a:r>
            <a:br>
              <a:rPr lang="en-US" i="1" dirty="0" smtClean="0"/>
            </a:br>
            <a:r>
              <a:rPr lang="en-US" i="1" dirty="0" smtClean="0"/>
              <a:t>Do Unto Others as you would have others do unto you</a:t>
            </a:r>
            <a:endParaRPr lang="en-US" i="1" dirty="0" smtClean="0"/>
          </a:p>
          <a:p>
            <a:pPr algn="ctr"/>
            <a:endParaRPr lang="en-US" sz="2100" b="1" i="1" dirty="0" smtClean="0">
              <a:solidFill>
                <a:schemeClr val="bg1"/>
              </a:solidFill>
            </a:endParaRPr>
          </a:p>
          <a:p>
            <a:pPr algn="ctr"/>
            <a:r>
              <a:rPr lang="en-US" sz="2100" b="1" i="1" dirty="0" smtClean="0">
                <a:solidFill>
                  <a:schemeClr val="bg1"/>
                </a:solidFill>
              </a:rPr>
              <a:t>Golden Rule Sails Again for a Nuclear Free Future!</a:t>
            </a:r>
            <a:endParaRPr lang="en-US" sz="2100" b="1" i="1" dirty="0" smtClean="0">
              <a:solidFill>
                <a:schemeClr val="bg1"/>
              </a:solidFill>
            </a:endParaRPr>
          </a:p>
        </p:txBody>
      </p:sp>
      <p:sp>
        <p:nvSpPr>
          <p:cNvPr id="4" name="TextBox 3"/>
          <p:cNvSpPr txBox="1"/>
          <p:nvPr/>
        </p:nvSpPr>
        <p:spPr>
          <a:xfrm>
            <a:off x="5869305" y="159"/>
            <a:ext cx="3274695" cy="2168525"/>
          </a:xfrm>
          <a:prstGeom prst="rect">
            <a:avLst/>
          </a:prstGeom>
          <a:solidFill>
            <a:srgbClr val="5279BA"/>
          </a:solidFill>
        </p:spPr>
        <p:txBody>
          <a:bodyPr wrap="square" rtlCol="0">
            <a:spAutoFit/>
          </a:bodyPr>
          <a:p>
            <a:pPr algn="l"/>
            <a:r>
              <a:rPr lang="en-US" sz="1350" b="1" dirty="0" smtClean="0"/>
              <a:t>Veterans For Peace </a:t>
            </a:r>
            <a:endParaRPr lang="en-US" sz="1350" b="1" dirty="0" smtClean="0"/>
          </a:p>
          <a:p>
            <a:pPr algn="l"/>
            <a:r>
              <a:rPr lang="en-US" sz="1350" b="1" dirty="0" smtClean="0"/>
              <a:t>Golden Rule Project</a:t>
            </a:r>
            <a:endParaRPr lang="en-US" sz="1350" b="1" dirty="0" smtClean="0">
              <a:solidFill>
                <a:schemeClr val="bg1"/>
              </a:solidFill>
            </a:endParaRPr>
          </a:p>
          <a:p>
            <a:pPr algn="l"/>
            <a:r>
              <a:rPr lang="en-US" sz="1350" dirty="0" smtClean="0">
                <a:solidFill>
                  <a:schemeClr val="bg1"/>
                </a:solidFill>
              </a:rPr>
              <a:t>www.vfpgoldenruleproject.org</a:t>
            </a:r>
            <a:endParaRPr lang="en-US" sz="1350" dirty="0" smtClean="0">
              <a:solidFill>
                <a:schemeClr val="bg1"/>
              </a:solidFill>
            </a:endParaRPr>
          </a:p>
          <a:p>
            <a:pPr algn="l"/>
            <a:endParaRPr lang="en-US" sz="1350" dirty="0" smtClean="0">
              <a:solidFill>
                <a:schemeClr val="bg1"/>
              </a:solidFill>
            </a:endParaRPr>
          </a:p>
          <a:p>
            <a:pPr algn="l"/>
            <a:r>
              <a:rPr lang="en-US" sz="1350" dirty="0" smtClean="0">
                <a:solidFill>
                  <a:schemeClr val="bg1"/>
                </a:solidFill>
              </a:rPr>
              <a:t>vfpgoldenruleproject@gmail.com</a:t>
            </a:r>
            <a:endParaRPr lang="en-US" sz="1350" dirty="0" smtClean="0">
              <a:solidFill>
                <a:schemeClr val="bg1"/>
              </a:solidFill>
            </a:endParaRPr>
          </a:p>
          <a:p>
            <a:pPr algn="l"/>
            <a:r>
              <a:rPr lang="en-US" sz="1350" dirty="0" smtClean="0"/>
              <a:t>(206) 992-6364</a:t>
            </a:r>
            <a:endParaRPr lang="en-US" sz="1350" dirty="0" smtClean="0"/>
          </a:p>
          <a:p>
            <a:pPr algn="l"/>
            <a:endParaRPr lang="en-US" sz="1350" dirty="0" smtClean="0"/>
          </a:p>
          <a:p>
            <a:pPr algn="l"/>
            <a:r>
              <a:rPr lang="nn-NO" sz="1350" dirty="0" smtClean="0"/>
              <a:t>VFP Golden Rule Project</a:t>
            </a:r>
            <a:endParaRPr lang="nn-NO" sz="1350" dirty="0" smtClean="0"/>
          </a:p>
          <a:p>
            <a:pPr algn="l"/>
            <a:r>
              <a:rPr lang="nn-NO" sz="1350" dirty="0" smtClean="0"/>
              <a:t>P.O. Box 87</a:t>
            </a:r>
            <a:br>
              <a:rPr lang="nn-NO" sz="1350" dirty="0" smtClean="0"/>
            </a:br>
            <a:r>
              <a:rPr lang="nn-NO" sz="1350" dirty="0" smtClean="0"/>
              <a:t>Samoa, CA 95564</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Delegation at Hemingway MarinaIMG-20230103-WA0005"/>
          <p:cNvPicPr>
            <a:picLocks noChangeAspect="1"/>
          </p:cNvPicPr>
          <p:nvPr>
            <p:ph/>
          </p:nvPr>
        </p:nvPicPr>
        <p:blipFill>
          <a:blip r:embed="rId1"/>
          <a:srcRect/>
          <a:stretch>
            <a:fillRect/>
          </a:stretch>
        </p:blipFill>
        <p:spPr>
          <a:xfrm>
            <a:off x="1187450" y="260350"/>
            <a:ext cx="6779260" cy="6334760"/>
          </a:xfrm>
          <a:prstGeom prst="rect">
            <a:avLst/>
          </a:prstGeom>
        </p:spPr>
      </p:pic>
      <p:sp>
        <p:nvSpPr>
          <p:cNvPr id="2" name="Text Box 1"/>
          <p:cNvSpPr txBox="1"/>
          <p:nvPr/>
        </p:nvSpPr>
        <p:spPr>
          <a:xfrm>
            <a:off x="1187450" y="2924810"/>
            <a:ext cx="6879590" cy="398780"/>
          </a:xfrm>
          <a:prstGeom prst="rect">
            <a:avLst/>
          </a:prstGeom>
          <a:noFill/>
        </p:spPr>
        <p:txBody>
          <a:bodyPr wrap="square" rtlCol="0">
            <a:spAutoFit/>
          </a:bodyPr>
          <a:p>
            <a:pPr algn="ctr"/>
            <a:r>
              <a:rPr lang="en-US" sz="2000" b="1">
                <a:solidFill>
                  <a:schemeClr val="bg1"/>
                </a:solidFill>
              </a:rPr>
              <a:t>The Entire Cuba Delegation (from land and sea!)</a:t>
            </a:r>
            <a:endParaRPr lang="en-US" sz="2000" b="1">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pPr algn="ctr"/>
            <a:r>
              <a:rPr lang="en-US"/>
              <a:t>Golden Rule Reps joined Miami activists to call for the end of the Cuba Blockade</a:t>
            </a:r>
            <a:endParaRPr lang="en-US"/>
          </a:p>
        </p:txBody>
      </p:sp>
      <p:pic>
        <p:nvPicPr>
          <p:cNvPr id="4" name="Content Placeholder 3" descr="20230113_221345"/>
          <p:cNvPicPr>
            <a:picLocks noChangeAspect="1"/>
          </p:cNvPicPr>
          <p:nvPr>
            <p:ph/>
          </p:nvPr>
        </p:nvPicPr>
        <p:blipFill>
          <a:blip r:embed="rId1"/>
          <a:srcRect t="24498"/>
          <a:stretch>
            <a:fillRect/>
          </a:stretch>
        </p:blipFill>
        <p:spPr>
          <a:xfrm>
            <a:off x="539750" y="1196975"/>
            <a:ext cx="8141335" cy="46107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Raging Grannies in New Smyrna 20230130_130344"/>
          <p:cNvPicPr>
            <a:picLocks noChangeAspect="1"/>
          </p:cNvPicPr>
          <p:nvPr/>
        </p:nvPicPr>
        <p:blipFill>
          <a:blip r:embed="rId1"/>
          <a:srcRect/>
          <a:stretch>
            <a:fillRect/>
          </a:stretch>
        </p:blipFill>
        <p:spPr>
          <a:xfrm>
            <a:off x="1829753" y="-27305"/>
            <a:ext cx="5484495" cy="4681220"/>
          </a:xfrm>
          <a:prstGeom prst="rect">
            <a:avLst/>
          </a:prstGeom>
        </p:spPr>
      </p:pic>
      <p:sp>
        <p:nvSpPr>
          <p:cNvPr id="4" name="Text Box 3"/>
          <p:cNvSpPr txBox="1"/>
          <p:nvPr/>
        </p:nvSpPr>
        <p:spPr>
          <a:xfrm>
            <a:off x="122555" y="4617085"/>
            <a:ext cx="8898890" cy="1938020"/>
          </a:xfrm>
          <a:prstGeom prst="rect">
            <a:avLst/>
          </a:prstGeom>
          <a:solidFill>
            <a:schemeClr val="bg1"/>
          </a:solidFill>
        </p:spPr>
        <p:txBody>
          <a:bodyPr wrap="square" rtlCol="0">
            <a:spAutoFit/>
          </a:bodyPr>
          <a:p>
            <a:pPr algn="ctr"/>
            <a:r>
              <a:rPr lang="en-US" sz="2000" b="1"/>
              <a:t>January - Miami, New Smyrna</a:t>
            </a:r>
            <a:endParaRPr lang="en-US" sz="2000" b="1"/>
          </a:p>
          <a:p>
            <a:pPr algn="ctr"/>
            <a:r>
              <a:rPr lang="en-US" sz="2000" b="1"/>
              <a:t>The Raging Grannies sang and Citizens welcomed the Golden Rule</a:t>
            </a:r>
            <a:endParaRPr lang="en-US" sz="2000" b="1"/>
          </a:p>
          <a:p>
            <a:r>
              <a:rPr lang="en-US" sz="2000"/>
              <a:t>We interacted with many </a:t>
            </a:r>
            <a:r>
              <a:rPr lang="en-US" sz="2000">
                <a:solidFill>
                  <a:srgbClr val="FF0000"/>
                </a:solidFill>
                <a:highlight>
                  <a:srgbClr val="FFFF00"/>
                </a:highlight>
              </a:rPr>
              <a:t>groups of faith</a:t>
            </a:r>
            <a:r>
              <a:rPr lang="en-US" sz="2000"/>
              <a:t>:</a:t>
            </a:r>
            <a:endParaRPr lang="en-US" sz="2000"/>
          </a:p>
          <a:p>
            <a:r>
              <a:rPr lang="en-US" sz="2000"/>
              <a:t>Friends Meetings, Soka Gakkai Buddhists, </a:t>
            </a:r>
            <a:r>
              <a:rPr lang="en-US" sz="2000">
                <a:sym typeface="+mn-ea"/>
              </a:rPr>
              <a:t>Buddhist </a:t>
            </a:r>
            <a:r>
              <a:rPr lang="en-US" sz="2000">
                <a:sym typeface="+mn-ea"/>
              </a:rPr>
              <a:t>Mahayana sect </a:t>
            </a:r>
            <a:r>
              <a:rPr lang="en-US" sz="2000">
                <a:sym typeface="+mn-ea"/>
              </a:rPr>
              <a:t>from Vietnam Retreat Center,</a:t>
            </a:r>
            <a:endParaRPr lang="en-US" sz="2000"/>
          </a:p>
          <a:p>
            <a:r>
              <a:rPr lang="en-US" sz="2000">
                <a:highlight>
                  <a:srgbClr val="FFFF00"/>
                </a:highlight>
              </a:rPr>
              <a:t>Activists: </a:t>
            </a:r>
            <a:r>
              <a:rPr lang="en-US" sz="2000"/>
              <a:t>Hands Off Cuba!, Raging Grannies, CodePink</a:t>
            </a:r>
            <a:endParaRPr lang="en-US" sz="20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346710" y="252730"/>
            <a:ext cx="7637145" cy="922020"/>
          </a:xfrm>
          <a:prstGeom prst="rect">
            <a:avLst/>
          </a:prstGeom>
          <a:noFill/>
        </p:spPr>
        <p:txBody>
          <a:bodyPr wrap="square" rtlCol="0">
            <a:spAutoFit/>
          </a:bodyPr>
          <a:p>
            <a:pPr algn="ctr"/>
            <a:r>
              <a:rPr lang="en-US" b="1">
                <a:sym typeface="+mn-ea"/>
              </a:rPr>
              <a:t>February: Jacksonville, FL, </a:t>
            </a:r>
            <a:r>
              <a:rPr lang="en-US" b="1"/>
              <a:t>coast of </a:t>
            </a:r>
            <a:r>
              <a:rPr lang="en-US" b="1"/>
              <a:t>Georgia</a:t>
            </a:r>
            <a:endParaRPr lang="en-US" b="1"/>
          </a:p>
          <a:p>
            <a:pPr algn="l"/>
            <a:r>
              <a:rPr lang="en-US"/>
              <a:t>Nuclear Watch South, Sail-by and Protest at Kings Bay Nuclear-Armed Trident Submarine Base!</a:t>
            </a:r>
            <a:endParaRPr lang="en-US"/>
          </a:p>
        </p:txBody>
      </p:sp>
      <p:pic>
        <p:nvPicPr>
          <p:cNvPr id="5" name="Picture 4" descr="20230211_090556"/>
          <p:cNvPicPr>
            <a:picLocks noChangeAspect="1"/>
          </p:cNvPicPr>
          <p:nvPr/>
        </p:nvPicPr>
        <p:blipFill>
          <a:blip r:embed="rId1"/>
          <a:stretch>
            <a:fillRect/>
          </a:stretch>
        </p:blipFill>
        <p:spPr>
          <a:xfrm>
            <a:off x="1043305" y="1268730"/>
            <a:ext cx="6346825" cy="47599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r>
              <a:rPr lang="en-US"/>
              <a:t>Black high school students visit the Golden Rule</a:t>
            </a:r>
            <a:endParaRPr lang="en-US"/>
          </a:p>
        </p:txBody>
      </p:sp>
      <p:pic>
        <p:nvPicPr>
          <p:cNvPr id="16" name="Content Placeholder 15" descr="20230227_100123"/>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r>
              <a:rPr lang="en-US"/>
              <a:t>Peace picnics in the park!</a:t>
            </a:r>
            <a:endParaRPr lang="en-US"/>
          </a:p>
        </p:txBody>
      </p:sp>
      <p:pic>
        <p:nvPicPr>
          <p:cNvPr id="15" name="Content Placeholder 14" descr="20230226_150227"/>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br>
              <a:rPr lang="en-US"/>
            </a:br>
            <a:r>
              <a:rPr lang="en-US"/>
              <a:t>Commemorating March 1, 1954 Castle Bravo destruction in the Marshall Islands</a:t>
            </a:r>
            <a:endParaRPr lang="en-US"/>
          </a:p>
        </p:txBody>
      </p:sp>
      <p:pic>
        <p:nvPicPr>
          <p:cNvPr id="14" name="Content Placeholder 13" descr="20230225_103138"/>
          <p:cNvPicPr>
            <a:picLocks noChangeAspect="1"/>
          </p:cNvPicPr>
          <p:nvPr>
            <p:ph/>
          </p:nvPr>
        </p:nvPicPr>
        <p:blipFill>
          <a:blip r:embed="rId1"/>
          <a:stretch>
            <a:fillRect/>
          </a:stretch>
        </p:blipFill>
        <p:spPr>
          <a:xfrm>
            <a:off x="1367155" y="2216150"/>
            <a:ext cx="6033770" cy="45256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221615" y="365125"/>
            <a:ext cx="8293735" cy="1325880"/>
          </a:xfrm>
        </p:spPr>
        <p:txBody>
          <a:bodyPr>
            <a:normAutofit fontScale="90000"/>
          </a:bodyPr>
          <a:p>
            <a:pPr algn="ctr"/>
            <a:r>
              <a:rPr lang="en-US"/>
              <a:t>Activist Joanne Sweeney entertained us with peace folk music</a:t>
            </a:r>
            <a:endParaRPr lang="en-US"/>
          </a:p>
        </p:txBody>
      </p:sp>
      <p:pic>
        <p:nvPicPr>
          <p:cNvPr id="13" name="Content Placeholder 12" descr="20230218_183224"/>
          <p:cNvPicPr>
            <a:picLocks noChangeAspect="1"/>
          </p:cNvPicPr>
          <p:nvPr>
            <p:ph/>
          </p:nvPr>
        </p:nvPicPr>
        <p:blipFill>
          <a:blip r:embed="rId1"/>
          <a:srcRect l="30920" t="21313" r="29699" b="24583"/>
          <a:stretch>
            <a:fillRect/>
          </a:stretch>
        </p:blipFill>
        <p:spPr>
          <a:xfrm>
            <a:off x="2060575" y="1880870"/>
            <a:ext cx="4523105" cy="4660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r>
              <a:rPr lang="en-US"/>
              <a:t>We fly the sails whenever possible!</a:t>
            </a:r>
            <a:endParaRPr lang="en-US"/>
          </a:p>
        </p:txBody>
      </p:sp>
      <p:pic>
        <p:nvPicPr>
          <p:cNvPr id="11" name="Content Placeholder 10" descr="20230203_135228"/>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214630" y="638175"/>
            <a:ext cx="3997960" cy="3823335"/>
          </a:xfrm>
        </p:spPr>
        <p:txBody>
          <a:bodyPr/>
          <a:p>
            <a:r>
              <a:rPr lang="en-US" sz="3600"/>
              <a:t>Over 40 Mayors and City Councils gave the Golden Rule a warm Proclamation of Welcome!</a:t>
            </a:r>
            <a:endParaRPr lang="en-US" sz="3600"/>
          </a:p>
        </p:txBody>
      </p:sp>
      <p:pic>
        <p:nvPicPr>
          <p:cNvPr id="4" name="Content Placeholder 3" descr="20230221_164826"/>
          <p:cNvPicPr>
            <a:picLocks noChangeAspect="1"/>
          </p:cNvPicPr>
          <p:nvPr>
            <p:ph/>
          </p:nvPr>
        </p:nvPicPr>
        <p:blipFill>
          <a:blip r:embed="rId1"/>
          <a:stretch>
            <a:fillRect/>
          </a:stretch>
        </p:blipFill>
        <p:spPr>
          <a:xfrm rot="5400000">
            <a:off x="3457575" y="798830"/>
            <a:ext cx="6033770" cy="45256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3520" y="285750"/>
            <a:ext cx="8506460" cy="5692775"/>
          </a:xfrm>
          <a:prstGeom prst="rect">
            <a:avLst/>
          </a:prstGeom>
          <a:noFill/>
        </p:spPr>
        <p:txBody>
          <a:bodyPr wrap="square" rtlCol="0" anchor="t">
            <a:spAutoFit/>
          </a:bodyPr>
          <a:p>
            <a:pPr algn="ctr"/>
            <a:r>
              <a:rPr lang="en-US" sz="4000"/>
              <a:t>Golden Rule Project implements </a:t>
            </a:r>
            <a:r>
              <a:rPr lang="en-US" sz="3600"/>
              <a:t>Veterans For Peace Statement of Purpose</a:t>
            </a:r>
            <a:endParaRPr lang="en-US"/>
          </a:p>
          <a:p>
            <a:endParaRPr lang="en-US"/>
          </a:p>
          <a:p>
            <a:pPr marL="571500" indent="-571500">
              <a:buFont typeface="Arial" panose="020B0604020202020204" pitchFamily="34" charset="0"/>
              <a:buChar char="•"/>
            </a:pPr>
            <a:r>
              <a:rPr lang="en-US" sz="3600"/>
              <a:t>    To restrain our governments from intervening, overtly and covertly, in the internal affairs of other nations </a:t>
            </a:r>
            <a:endParaRPr lang="en-US" sz="3600"/>
          </a:p>
          <a:p>
            <a:endParaRPr lang="en-US" sz="3600"/>
          </a:p>
          <a:p>
            <a:pPr marL="571500" indent="-571500">
              <a:buFont typeface="Arial" panose="020B0604020202020204" pitchFamily="34" charset="0"/>
              <a:buChar char="•"/>
            </a:pPr>
            <a:r>
              <a:rPr lang="en-US" sz="3600"/>
              <a:t>    To end the arms race and to reduce and eventually eliminate nuclear weapons </a:t>
            </a:r>
            <a:endParaRPr lang="en-US" sz="3600"/>
          </a:p>
          <a:p>
            <a:r>
              <a:rPr lang="en-US"/>
              <a:t>   </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pPr algn="ctr"/>
            <a:r>
              <a:rPr lang="en-US"/>
              <a:t>Beautiful Unique flyers</a:t>
            </a:r>
            <a:endParaRPr lang="en-US"/>
          </a:p>
        </p:txBody>
      </p:sp>
      <p:pic>
        <p:nvPicPr>
          <p:cNvPr id="4" name="Content Placeholder 3" descr="20230226_080004"/>
          <p:cNvPicPr>
            <a:picLocks noChangeAspect="1"/>
          </p:cNvPicPr>
          <p:nvPr>
            <p:ph/>
          </p:nvPr>
        </p:nvPicPr>
        <p:blipFill>
          <a:blip r:embed="rId1"/>
          <a:stretch>
            <a:fillRect/>
          </a:stretch>
        </p:blipFill>
        <p:spPr>
          <a:xfrm rot="5400000">
            <a:off x="457200" y="2356485"/>
            <a:ext cx="4015740" cy="3011805"/>
          </a:xfrm>
          <a:prstGeom prst="rect">
            <a:avLst/>
          </a:prstGeom>
        </p:spPr>
      </p:pic>
      <p:pic>
        <p:nvPicPr>
          <p:cNvPr id="2" name="Content Placeholder 1" descr="Brewerton Center for the Arts"/>
          <p:cNvPicPr>
            <a:picLocks noChangeAspect="1"/>
          </p:cNvPicPr>
          <p:nvPr>
            <p:ph/>
          </p:nvPr>
        </p:nvPicPr>
        <p:blipFill>
          <a:blip r:embed="rId2"/>
          <a:srcRect r="53510" b="15350"/>
          <a:stretch>
            <a:fillRect/>
          </a:stretch>
        </p:blipFill>
        <p:spPr>
          <a:xfrm>
            <a:off x="4674235" y="1768475"/>
            <a:ext cx="4004945" cy="41021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 name="Picture 86" descr="C:\Users\helen\Pictures Golden Rule\2023-05-24 Fleet Week NYC\Fleet Week NYC 20230524_092321.jpgFleet Week NYC 20230524_092321"/>
          <p:cNvPicPr>
            <a:picLocks noChangeAspect="1"/>
          </p:cNvPicPr>
          <p:nvPr/>
        </p:nvPicPr>
        <p:blipFill>
          <a:blip r:embed="rId1"/>
          <a:srcRect/>
          <a:stretch>
            <a:fillRect/>
          </a:stretch>
        </p:blipFill>
        <p:spPr>
          <a:xfrm>
            <a:off x="252095" y="260033"/>
            <a:ext cx="3364230" cy="2522855"/>
          </a:xfrm>
          <a:prstGeom prst="rect">
            <a:avLst/>
          </a:prstGeom>
        </p:spPr>
      </p:pic>
      <p:sp>
        <p:nvSpPr>
          <p:cNvPr id="87" name="Text Box 87"/>
          <p:cNvSpPr txBox="1"/>
          <p:nvPr/>
        </p:nvSpPr>
        <p:spPr>
          <a:xfrm>
            <a:off x="133350" y="2788285"/>
            <a:ext cx="3637915" cy="32194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Fleet Week Parade of War Ships, Hudson River, NYC</a:t>
            </a:r>
            <a:br>
              <a:rPr lang="en-US" altLang="zh-CN" sz="1200" kern="100">
                <a:latin typeface="Calibri" panose="020F0502020204030204"/>
                <a:ea typeface="Calibri" panose="020F0502020204030204"/>
                <a:cs typeface="Times New Roman" panose="02020603050405020304"/>
                <a:sym typeface="Times New Roman" panose="02020603050405020304"/>
              </a:rPr>
            </a:b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84" name="Picture 84" descr="20230629_115542"/>
          <p:cNvPicPr>
            <a:picLocks noChangeAspect="1"/>
          </p:cNvPicPr>
          <p:nvPr/>
        </p:nvPicPr>
        <p:blipFill>
          <a:blip r:embed="rId2"/>
          <a:srcRect r="2727" b="15120"/>
          <a:stretch>
            <a:fillRect/>
          </a:stretch>
        </p:blipFill>
        <p:spPr>
          <a:xfrm>
            <a:off x="3890010" y="3284855"/>
            <a:ext cx="4528185" cy="2963545"/>
          </a:xfrm>
          <a:prstGeom prst="rect">
            <a:avLst/>
          </a:prstGeom>
        </p:spPr>
      </p:pic>
      <p:sp>
        <p:nvSpPr>
          <p:cNvPr id="85" name="Text Box 85"/>
          <p:cNvSpPr txBox="1"/>
          <p:nvPr/>
        </p:nvSpPr>
        <p:spPr>
          <a:xfrm>
            <a:off x="3890010" y="6248400"/>
            <a:ext cx="4495165" cy="4965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The ship of peace sails in protest of Bath Iron Works, </a:t>
            </a:r>
            <a:br>
              <a:rPr lang="en-US" altLang="zh-CN" sz="1200" kern="100">
                <a:latin typeface="Calibri" panose="020F0502020204030204"/>
                <a:ea typeface="Calibri" panose="020F0502020204030204"/>
                <a:cs typeface="Times New Roman" panose="02020603050405020304"/>
                <a:sym typeface="Times New Roman" panose="02020603050405020304"/>
              </a:rPr>
            </a:br>
            <a:r>
              <a:rPr lang="en-US" altLang="zh-CN" sz="1200" kern="100">
                <a:latin typeface="Calibri" panose="020F0502020204030204"/>
                <a:ea typeface="Calibri" panose="020F0502020204030204"/>
                <a:cs typeface="Times New Roman" panose="02020603050405020304"/>
                <a:sym typeface="Times New Roman" panose="02020603050405020304"/>
              </a:rPr>
              <a:t>makers of nuclear-capable war ships</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88" name="Picture 88" descr="C:\Users\helen\Pictures Golden Rule\2023-06-02 New Haven\IMG_1822.JPGIMG_1822"/>
          <p:cNvPicPr>
            <a:picLocks noChangeAspect="1"/>
          </p:cNvPicPr>
          <p:nvPr/>
        </p:nvPicPr>
        <p:blipFill>
          <a:blip r:embed="rId3"/>
          <a:srcRect/>
          <a:stretch>
            <a:fillRect/>
          </a:stretch>
        </p:blipFill>
        <p:spPr>
          <a:xfrm>
            <a:off x="4517390" y="260350"/>
            <a:ext cx="3782695" cy="2520950"/>
          </a:xfrm>
          <a:prstGeom prst="rect">
            <a:avLst/>
          </a:prstGeom>
        </p:spPr>
      </p:pic>
      <p:sp>
        <p:nvSpPr>
          <p:cNvPr id="83" name="Text Box 83"/>
          <p:cNvSpPr txBox="1"/>
          <p:nvPr/>
        </p:nvSpPr>
        <p:spPr>
          <a:xfrm>
            <a:off x="3911600" y="2780665"/>
            <a:ext cx="4993640" cy="50419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New</a:t>
            </a:r>
            <a:r>
              <a:rPr lang="en-US" altLang="zh-CN" sz="1200" kern="100">
                <a:latin typeface="Calibri" panose="020F0502020204030204"/>
                <a:ea typeface="Calibri" panose="020F0502020204030204"/>
                <a:cs typeface="Times New Roman" panose="02020603050405020304"/>
                <a:sym typeface="Times New Roman" panose="02020603050405020304"/>
              </a:rPr>
              <a:t> Haven, Connecticut welcomed the Golden Rule - several groups sailed by </a:t>
            </a:r>
            <a:r>
              <a:rPr lang="en-US" altLang="zh-CN" sz="1200" kern="100">
                <a:latin typeface="Calibri" panose="020F0502020204030204"/>
                <a:ea typeface="Calibri" panose="020F0502020204030204"/>
                <a:cs typeface="Times New Roman" panose="02020603050405020304"/>
                <a:sym typeface="Times New Roman" panose="02020603050405020304"/>
              </a:rPr>
              <a:t>Groton Electric Boat</a:t>
            </a:r>
            <a:r>
              <a:rPr lang="en-US" altLang="zh-CN" sz="1200" kern="100">
                <a:latin typeface="Calibri" panose="020F0502020204030204"/>
                <a:ea typeface="Calibri" panose="020F0502020204030204"/>
                <a:cs typeface="Times New Roman" panose="02020603050405020304"/>
                <a:sym typeface="Times New Roman" panose="02020603050405020304"/>
              </a:rPr>
              <a:t>, manufacturer of nuclear-armed submarines.</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4" name="Content Placeholder 3" descr="20230320_110831"/>
          <p:cNvPicPr>
            <a:picLocks noChangeAspect="1"/>
          </p:cNvPicPr>
          <p:nvPr/>
        </p:nvPicPr>
        <p:blipFill>
          <a:blip r:embed="rId4"/>
          <a:srcRect l="14699"/>
          <a:stretch>
            <a:fillRect/>
          </a:stretch>
        </p:blipFill>
        <p:spPr>
          <a:xfrm rot="16200000">
            <a:off x="322580" y="3444875"/>
            <a:ext cx="2983230" cy="2623185"/>
          </a:xfrm>
          <a:prstGeom prst="rect">
            <a:avLst/>
          </a:prstGeom>
          <a:noFill/>
          <a:ln w="0">
            <a:noFill/>
          </a:ln>
        </p:spPr>
      </p:pic>
      <p:sp>
        <p:nvSpPr>
          <p:cNvPr id="5" name="Title 1"/>
          <p:cNvSpPr>
            <a:spLocks noGrp="1"/>
          </p:cNvSpPr>
          <p:nvPr/>
        </p:nvSpPr>
        <p:spPr>
          <a:xfrm>
            <a:off x="12065" y="6309360"/>
            <a:ext cx="3604260" cy="405130"/>
          </a:xfrm>
          <a:prstGeom prst="rect">
            <a:avLst/>
          </a:prstGeom>
          <a:noFill/>
          <a:ln w="0">
            <a:noFill/>
          </a:ln>
        </p:spPr>
        <p:txBody>
          <a:bodyPr lIns="0" tIns="0" rIns="0" bIns="0" anchor="ctr">
            <a:noAutofit/>
          </a:bodyPr>
          <a:lstStyle>
            <a:lvl1pPr/>
          </a:lstStyle>
          <a:p>
            <a:pPr algn="ctr"/>
            <a:r>
              <a:rPr lang="en-US" altLang="zh-CN" sz="1200" kern="100">
                <a:solidFill>
                  <a:schemeClr val="dk1"/>
                </a:solidFill>
                <a:latin typeface="Calibri" panose="020F0502020204030204"/>
                <a:ea typeface="Calibri" panose="020F0502020204030204"/>
                <a:cs typeface="Times New Roman" panose="02020603050405020304"/>
              </a:rPr>
              <a:t>Norfolk, Virginia - home to all branches of the military</a:t>
            </a:r>
            <a:br>
              <a:rPr lang="en-US" altLang="zh-CN" sz="1200" kern="100">
                <a:solidFill>
                  <a:schemeClr val="dk1"/>
                </a:solidFill>
                <a:latin typeface="Calibri" panose="020F0502020204030204"/>
                <a:ea typeface="Calibri" panose="020F0502020204030204"/>
                <a:cs typeface="Times New Roman" panose="02020603050405020304"/>
              </a:rPr>
            </a:br>
            <a:r>
              <a:rPr lang="en-US" altLang="zh-CN" sz="1200" kern="100">
                <a:solidFill>
                  <a:schemeClr val="dk1"/>
                </a:solidFill>
                <a:latin typeface="Calibri" panose="020F0502020204030204"/>
                <a:ea typeface="Calibri" panose="020F0502020204030204"/>
                <a:cs typeface="Times New Roman" panose="02020603050405020304"/>
              </a:rPr>
              <a:t>The Golden Rule with a huge navy ship in the background</a:t>
            </a:r>
            <a:endParaRPr lang="en-US" altLang="zh-CN" sz="1200" kern="100">
              <a:solidFill>
                <a:schemeClr val="dk1"/>
              </a:solidFill>
              <a:latin typeface="Calibri" panose="020F0502020204030204"/>
              <a:ea typeface="Calibri" panose="020F0502020204030204"/>
              <a:cs typeface="Times New Roman" panose="020206030504050203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207645" y="156210"/>
            <a:ext cx="3927475" cy="2773680"/>
          </a:xfrm>
        </p:spPr>
        <p:txBody>
          <a:bodyPr/>
          <a:p>
            <a:r>
              <a:rPr lang="en-US" sz="1600" b="1"/>
              <a:t>Alexandria, VA and Washington, DC</a:t>
            </a:r>
            <a:br>
              <a:rPr lang="en-US" sz="1600"/>
            </a:br>
            <a:r>
              <a:rPr lang="en-US" sz="1600"/>
              <a:t>March 26 - April 16</a:t>
            </a:r>
            <a:br>
              <a:rPr lang="en-US" sz="1600"/>
            </a:br>
            <a:br>
              <a:rPr lang="en-US" sz="1600"/>
            </a:br>
            <a:r>
              <a:rPr lang="en-US" sz="1600"/>
              <a:t>On April 12 &amp; 13 Golden Rule crew and </a:t>
            </a:r>
            <a:br>
              <a:rPr lang="en-US" sz="1600"/>
            </a:br>
            <a:r>
              <a:rPr lang="en-US" sz="1600"/>
              <a:t>representatives walked the halls of Congress!</a:t>
            </a:r>
            <a:br>
              <a:rPr lang="en-US" sz="1600"/>
            </a:br>
            <a:br>
              <a:rPr lang="en-US" sz="1600"/>
            </a:br>
            <a:r>
              <a:rPr lang="en-US" sz="1600" b="1"/>
              <a:t>Every member of Congress and the Senate </a:t>
            </a:r>
            <a:br>
              <a:rPr lang="en-US" sz="1600" b="1"/>
            </a:br>
            <a:r>
              <a:rPr lang="en-US" sz="1600" b="1"/>
              <a:t>received a VFP Nuclear Posture Review!</a:t>
            </a:r>
            <a:br>
              <a:rPr lang="en-US" sz="1600" b="1"/>
            </a:br>
            <a:br>
              <a:rPr lang="en-US" sz="1600" b="1"/>
            </a:br>
            <a:endParaRPr lang="en-US" sz="1600" b="0"/>
          </a:p>
        </p:txBody>
      </p:sp>
      <p:pic>
        <p:nvPicPr>
          <p:cNvPr id="7" name="Content Placeholder 6" descr="DC Color Flyer to Print"/>
          <p:cNvPicPr>
            <a:picLocks noChangeAspect="1"/>
          </p:cNvPicPr>
          <p:nvPr>
            <p:ph/>
          </p:nvPr>
        </p:nvPicPr>
        <p:blipFill>
          <a:blip r:embed="rId1"/>
          <a:stretch>
            <a:fillRect/>
          </a:stretch>
        </p:blipFill>
        <p:spPr>
          <a:xfrm>
            <a:off x="4356100" y="299085"/>
            <a:ext cx="4657725" cy="6031230"/>
          </a:xfrm>
          <a:prstGeom prst="rect">
            <a:avLst/>
          </a:prstGeom>
        </p:spPr>
      </p:pic>
      <p:pic>
        <p:nvPicPr>
          <p:cNvPr id="8" name="Content Placeholder 7" descr="NPR Cover"/>
          <p:cNvPicPr>
            <a:picLocks noChangeAspect="1"/>
          </p:cNvPicPr>
          <p:nvPr>
            <p:ph/>
          </p:nvPr>
        </p:nvPicPr>
        <p:blipFill>
          <a:blip r:embed="rId2"/>
          <a:stretch>
            <a:fillRect/>
          </a:stretch>
        </p:blipFill>
        <p:spPr>
          <a:xfrm>
            <a:off x="252095" y="3500755"/>
            <a:ext cx="4015740" cy="29375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16840" y="274955"/>
            <a:ext cx="8843010" cy="1142365"/>
          </a:xfrm>
        </p:spPr>
        <p:txBody>
          <a:bodyPr/>
          <a:p>
            <a:pPr algn="ctr"/>
            <a:r>
              <a:rPr lang="en-US"/>
              <a:t>Potomac River, Piscataway Creek, Chesapeake Bay - Military Poisons tour</a:t>
            </a:r>
            <a:endParaRPr lang="en-US"/>
          </a:p>
        </p:txBody>
      </p:sp>
      <p:sp>
        <p:nvSpPr>
          <p:cNvPr id="6" name="Content Placeholder 5"/>
          <p:cNvSpPr>
            <a:spLocks noGrp="1"/>
          </p:cNvSpPr>
          <p:nvPr>
            <p:ph/>
          </p:nvPr>
        </p:nvSpPr>
        <p:spPr/>
        <p:txBody>
          <a:bodyPr/>
          <a:p>
            <a:r>
              <a:rPr lang="en-US"/>
              <a:t>Julie Tayak Yates talks about the poisoning of her ancestral lands by the US military</a:t>
            </a:r>
            <a:endParaRPr lang="en-US"/>
          </a:p>
        </p:txBody>
      </p:sp>
      <p:pic>
        <p:nvPicPr>
          <p:cNvPr id="5" name="Content Placeholder 4" descr="20230402_134248"/>
          <p:cNvPicPr>
            <a:picLocks noChangeAspect="1"/>
          </p:cNvPicPr>
          <p:nvPr>
            <p:ph/>
          </p:nvPr>
        </p:nvPicPr>
        <p:blipFill>
          <a:blip r:embed="rId1"/>
          <a:stretch>
            <a:fillRect/>
          </a:stretch>
        </p:blipFill>
        <p:spPr>
          <a:xfrm>
            <a:off x="274320" y="3534410"/>
            <a:ext cx="4015740" cy="3011805"/>
          </a:xfrm>
          <a:prstGeom prst="rect">
            <a:avLst/>
          </a:prstGeom>
        </p:spPr>
      </p:pic>
      <p:pic>
        <p:nvPicPr>
          <p:cNvPr id="7" name="Content Placeholder 6" descr="20230421_104105"/>
          <p:cNvPicPr>
            <a:picLocks noChangeAspect="1"/>
          </p:cNvPicPr>
          <p:nvPr>
            <p:ph/>
          </p:nvPr>
        </p:nvPicPr>
        <p:blipFill>
          <a:blip r:embed="rId2"/>
          <a:srcRect l="7504" t="19918" r="9910" b="13357"/>
          <a:stretch>
            <a:fillRect/>
          </a:stretch>
        </p:blipFill>
        <p:spPr>
          <a:xfrm rot="5400000">
            <a:off x="5351145" y="3542665"/>
            <a:ext cx="3739515" cy="2267585"/>
          </a:xfrm>
          <a:prstGeom prst="rect">
            <a:avLst/>
          </a:prstGeom>
        </p:spPr>
      </p:pic>
      <p:sp>
        <p:nvSpPr>
          <p:cNvPr id="8" name="Text Box 7"/>
          <p:cNvSpPr txBox="1"/>
          <p:nvPr/>
        </p:nvSpPr>
        <p:spPr>
          <a:xfrm>
            <a:off x="5247640" y="1607820"/>
            <a:ext cx="3711575" cy="1198880"/>
          </a:xfrm>
          <a:prstGeom prst="rect">
            <a:avLst/>
          </a:prstGeom>
          <a:noFill/>
        </p:spPr>
        <p:txBody>
          <a:bodyPr wrap="square" rtlCol="0">
            <a:spAutoFit/>
          </a:bodyPr>
          <a:p>
            <a:pPr algn="ctr"/>
            <a:r>
              <a:rPr lang="en-US"/>
              <a:t>The Golden Rule sailed past the Calvert Cliffs NPP, just 3 miles from an LNG export facility</a:t>
            </a:r>
            <a:endParaRPr lang="en-US"/>
          </a:p>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1"/>
          <p:cNvPicPr>
            <a:picLocks noChangeAspect="1"/>
          </p:cNvPicPr>
          <p:nvPr/>
        </p:nvPicPr>
        <p:blipFill>
          <a:blip r:embed="rId1"/>
          <a:srcRect/>
          <a:stretch>
            <a:fillRect/>
          </a:stretch>
        </p:blipFill>
        <p:spPr>
          <a:xfrm rot="21060000">
            <a:off x="594360" y="458470"/>
            <a:ext cx="2835910" cy="3576320"/>
          </a:xfrm>
          <a:prstGeom prst="rect">
            <a:avLst/>
          </a:prstGeom>
          <a:noFill/>
          <a:ln>
            <a:noFill/>
          </a:ln>
        </p:spPr>
      </p:pic>
      <p:pic>
        <p:nvPicPr>
          <p:cNvPr id="5" name="Picture 4"/>
          <p:cNvPicPr>
            <a:picLocks noChangeAspect="1"/>
          </p:cNvPicPr>
          <p:nvPr/>
        </p:nvPicPr>
        <p:blipFill>
          <a:blip r:embed="rId2"/>
          <a:srcRect b="4392"/>
          <a:stretch>
            <a:fillRect/>
          </a:stretch>
        </p:blipFill>
        <p:spPr>
          <a:xfrm>
            <a:off x="5147945" y="44450"/>
            <a:ext cx="3881755" cy="3137535"/>
          </a:xfrm>
          <a:prstGeom prst="rect">
            <a:avLst/>
          </a:prstGeom>
        </p:spPr>
      </p:pic>
      <p:graphicFrame>
        <p:nvGraphicFramePr>
          <p:cNvPr id="9" name="Table 8"/>
          <p:cNvGraphicFramePr/>
          <p:nvPr/>
        </p:nvGraphicFramePr>
        <p:xfrm>
          <a:off x="4800600" y="5433695"/>
          <a:ext cx="76200" cy="904240"/>
        </p:xfrm>
        <a:graphic>
          <a:graphicData uri="http://schemas.openxmlformats.org/drawingml/2006/table">
            <a:tbl>
              <a:tblPr firstRow="1" bandRow="1">
                <a:tableStyleId>{5C22544A-7EE6-4342-B048-85BDC9FD1C3A}</a:tableStyleId>
              </a:tblPr>
              <a:tblGrid>
                <a:gridCol w="76200"/>
              </a:tblGrid>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pic>
        <p:nvPicPr>
          <p:cNvPr id="10" name="Picture 9"/>
          <p:cNvPicPr>
            <a:picLocks noChangeAspect="1"/>
          </p:cNvPicPr>
          <p:nvPr/>
        </p:nvPicPr>
        <p:blipFill>
          <a:blip r:embed="rId3"/>
          <a:srcRect/>
          <a:stretch>
            <a:fillRect/>
          </a:stretch>
        </p:blipFill>
        <p:spPr>
          <a:xfrm>
            <a:off x="3204210" y="3357245"/>
            <a:ext cx="2185670" cy="2385060"/>
          </a:xfrm>
          <a:prstGeom prst="rect">
            <a:avLst/>
          </a:prstGeom>
        </p:spPr>
      </p:pic>
      <p:pic>
        <p:nvPicPr>
          <p:cNvPr id="6" name="Picture 5"/>
          <p:cNvPicPr>
            <a:picLocks noChangeAspect="1"/>
          </p:cNvPicPr>
          <p:nvPr/>
        </p:nvPicPr>
        <p:blipFill>
          <a:blip r:embed="rId4"/>
          <a:srcRect/>
          <a:stretch>
            <a:fillRect/>
          </a:stretch>
        </p:blipFill>
        <p:spPr>
          <a:xfrm rot="960000">
            <a:off x="5562600" y="3467735"/>
            <a:ext cx="3423285" cy="2445385"/>
          </a:xfrm>
          <a:prstGeom prst="rect">
            <a:avLst/>
          </a:prstGeom>
        </p:spPr>
      </p:pic>
      <p:sp>
        <p:nvSpPr>
          <p:cNvPr id="2" name="Text Box 1"/>
          <p:cNvSpPr txBox="1"/>
          <p:nvPr/>
        </p:nvSpPr>
        <p:spPr>
          <a:xfrm>
            <a:off x="3851910" y="5960745"/>
            <a:ext cx="2740025" cy="645160"/>
          </a:xfrm>
          <a:prstGeom prst="rect">
            <a:avLst/>
          </a:prstGeom>
          <a:noFill/>
        </p:spPr>
        <p:txBody>
          <a:bodyPr wrap="square" rtlCol="0">
            <a:spAutoFit/>
          </a:bodyPr>
          <a:p>
            <a:r>
              <a:rPr lang="en-US" b="1"/>
              <a:t>Baltimore Sun, Philadelphia Inquirer!</a:t>
            </a:r>
            <a:endParaRPr lang="en-US" b="1"/>
          </a:p>
        </p:txBody>
      </p:sp>
      <p:sp>
        <p:nvSpPr>
          <p:cNvPr id="3" name="Text Box 9"/>
          <p:cNvSpPr txBox="1"/>
          <p:nvPr/>
        </p:nvSpPr>
        <p:spPr>
          <a:xfrm>
            <a:off x="251460" y="122555"/>
            <a:ext cx="3520440" cy="426085"/>
          </a:xfrm>
          <a:prstGeom prst="rect">
            <a:avLst/>
          </a:prstGeom>
          <a:solidFill>
            <a:schemeClr val="accent5">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a:spcAft>
                <a:spcPts val="600"/>
              </a:spcAft>
            </a:pPr>
            <a:r>
              <a:rPr lang="en-US" altLang="zh-CN" sz="1800" b="1" kern="100">
                <a:latin typeface="Calibri" panose="020F0502020204030204"/>
                <a:ea typeface="Calibri" panose="020F0502020204030204"/>
                <a:cs typeface="Times New Roman" panose="02020603050405020304"/>
                <a:sym typeface="Times New Roman" panose="02020603050405020304"/>
              </a:rPr>
              <a:t>Media Coverage - EVERYWHERE!</a:t>
            </a:r>
            <a:r>
              <a:rPr lang="en-US" altLang="zh-CN" sz="1200" kern="100">
                <a:latin typeface="Calibri" panose="020F0502020204030204"/>
                <a:ea typeface="Calibri" panose="020F0502020204030204"/>
                <a:cs typeface="Times New Roman" panose="02020603050405020304"/>
                <a:sym typeface="Times New Roman" panose="02020603050405020304"/>
              </a:rPr>
              <a:t> </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graphicFrame>
        <p:nvGraphicFramePr>
          <p:cNvPr id="7" name="Table 6"/>
          <p:cNvGraphicFramePr/>
          <p:nvPr/>
        </p:nvGraphicFramePr>
        <p:xfrm>
          <a:off x="323215" y="4297045"/>
          <a:ext cx="2108200" cy="1778000"/>
        </p:xfrm>
        <a:graphic>
          <a:graphicData uri="http://schemas.openxmlformats.org/drawingml/2006/table">
            <a:tbl>
              <a:tblPr/>
              <a:tblGrid>
                <a:gridCol w="1498600"/>
                <a:gridCol w="609600"/>
              </a:tblGrid>
              <a:tr h="177800">
                <a:tc>
                  <a:txBody>
                    <a:bodyPr/>
                    <a:p>
                      <a:pPr marL="0" indent="0" algn="l">
                        <a:buNone/>
                      </a:pPr>
                      <a:r>
                        <a:rPr lang="en-US" sz="1200" b="1">
                          <a:solidFill>
                            <a:srgbClr val="000000"/>
                          </a:solidFill>
                          <a:latin typeface="Calibri" panose="020F0502020204030204" charset="-122"/>
                        </a:rPr>
                        <a:t>Medium</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Count</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Paper</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40</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TV</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22</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eNews</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21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Radio</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7</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Magazine</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4</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Blog</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Podcast</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Radio, YouTube</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Total # Articles</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97</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MarshallIslandsMay22"/>
          <p:cNvPicPr>
            <a:picLocks noChangeAspect="1"/>
          </p:cNvPicPr>
          <p:nvPr/>
        </p:nvPicPr>
        <p:blipFill>
          <a:blip r:embed="rId1"/>
          <a:srcRect t="5337" b="47088"/>
          <a:stretch>
            <a:fillRect/>
          </a:stretch>
        </p:blipFill>
        <p:spPr>
          <a:xfrm>
            <a:off x="293370" y="3644900"/>
            <a:ext cx="8557260" cy="2230120"/>
          </a:xfrm>
          <a:prstGeom prst="rect">
            <a:avLst/>
          </a:prstGeom>
        </p:spPr>
      </p:pic>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b="5795"/>
          <a:stretch>
            <a:fillRect/>
          </a:stretch>
        </p:blipFill>
        <p:spPr>
          <a:xfrm>
            <a:off x="1188085" y="44450"/>
            <a:ext cx="7272655" cy="3024505"/>
          </a:xfrm>
          <a:prstGeom prst="rect">
            <a:avLst/>
          </a:prstGeom>
        </p:spPr>
      </p:pic>
      <p:sp>
        <p:nvSpPr>
          <p:cNvPr id="100" name="Text Box 99"/>
          <p:cNvSpPr txBox="1"/>
          <p:nvPr/>
        </p:nvSpPr>
        <p:spPr>
          <a:xfrm>
            <a:off x="118745" y="3083560"/>
            <a:ext cx="8906510" cy="521970"/>
          </a:xfrm>
          <a:prstGeom prst="rect">
            <a:avLst/>
          </a:prstGeom>
          <a:noFill/>
          <a:ln w="9525">
            <a:noFill/>
          </a:ln>
        </p:spPr>
        <p:txBody>
          <a:bodyPr wrap="square">
            <a:spAutoFit/>
          </a:bodyPr>
          <a:p>
            <a:pPr indent="0" algn="ctr"/>
            <a:r>
              <a:rPr lang="en-US" sz="1400" b="0">
                <a:latin typeface="Calibri" panose="020F0502020204030204" charset="0"/>
                <a:cs typeface="Times New Roman" panose="02020603050405020304" charset="0"/>
              </a:rPr>
              <a:t>Veterans For Peace and the Golden Rule team met with twelve UN missions, including New Zealand, Malaysia, Vietnam, Cuba, South Africa, Austria, Indonesia, Ireland, Costa Rica, Kiribati, and the Vatican</a:t>
            </a:r>
            <a:endParaRPr lang="en-US" sz="1400" b="0">
              <a:latin typeface="Calibri" panose="020F0502020204030204" charset="0"/>
              <a:cs typeface="Times New Roman" panose="02020603050405020304" charset="0"/>
            </a:endParaRPr>
          </a:p>
        </p:txBody>
      </p:sp>
      <p:sp>
        <p:nvSpPr>
          <p:cNvPr id="6" name="Text Box 5"/>
          <p:cNvSpPr txBox="1"/>
          <p:nvPr/>
        </p:nvSpPr>
        <p:spPr>
          <a:xfrm>
            <a:off x="39370" y="5914390"/>
            <a:ext cx="9046210" cy="737235"/>
          </a:xfrm>
          <a:prstGeom prst="rect">
            <a:avLst/>
          </a:prstGeom>
          <a:noFill/>
          <a:ln w="9525">
            <a:noFill/>
          </a:ln>
        </p:spPr>
        <p:txBody>
          <a:bodyPr wrap="square">
            <a:spAutoFit/>
          </a:bodyPr>
          <a:p>
            <a:pPr indent="0" algn="ctr"/>
            <a:r>
              <a:rPr lang="en-US" sz="1400" b="0">
                <a:latin typeface="Calibri" panose="020F0502020204030204" charset="0"/>
                <a:cs typeface="Times New Roman" panose="02020603050405020304" charset="0"/>
              </a:rPr>
              <a:t>Veterans For Peace delegation visited with the Permanent UN Representative from the Republic of the Marshall Islands.  Ambassador </a:t>
            </a:r>
            <a:r>
              <a:rPr lang="en-US" sz="1400" b="0">
                <a:solidFill>
                  <a:srgbClr val="333333"/>
                </a:solidFill>
                <a:latin typeface="Calibri" panose="020F0502020204030204" charset="0"/>
              </a:rPr>
              <a:t>Amatlain Elizabeth Kabua </a:t>
            </a:r>
            <a:r>
              <a:rPr lang="en-US" sz="1400" b="0">
                <a:latin typeface="Calibri" panose="020F0502020204030204" charset="0"/>
                <a:cs typeface="Times New Roman" panose="02020603050405020304" charset="0"/>
              </a:rPr>
              <a:t>gave a very warm welcome in her cozy UN office and spoke with the group for over two hours. </a:t>
            </a:r>
            <a:endParaRPr lang="en-US" sz="1400" b="0">
              <a:latin typeface="Calibri" panose="020F0502020204030204" charset="0"/>
              <a:cs typeface="Times New Roman" panose="02020603050405020304" charset="0"/>
            </a:endParaRPr>
          </a:p>
        </p:txBody>
      </p:sp>
      <p:sp>
        <p:nvSpPr>
          <p:cNvPr id="9" name="Text Box 9"/>
          <p:cNvSpPr txBox="1"/>
          <p:nvPr/>
        </p:nvSpPr>
        <p:spPr>
          <a:xfrm>
            <a:off x="118745" y="44450"/>
            <a:ext cx="8966835" cy="554990"/>
          </a:xfrm>
          <a:prstGeom prst="rect">
            <a:avLst/>
          </a:prstGeom>
          <a:solidFill>
            <a:schemeClr val="accent5">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800" b="1" kern="100">
                <a:latin typeface="Calibri" panose="020F0502020204030204"/>
                <a:ea typeface="Calibri" panose="020F0502020204030204"/>
                <a:cs typeface="Times New Roman" panose="02020603050405020304"/>
                <a:sym typeface="Times New Roman" panose="02020603050405020304"/>
              </a:rPr>
              <a:t>United Nations Missions!</a:t>
            </a:r>
            <a:r>
              <a:rPr lang="en-US" altLang="zh-CN" sz="1200" kern="100">
                <a:latin typeface="Calibri" panose="020F0502020204030204"/>
                <a:ea typeface="Calibri" panose="020F0502020204030204"/>
                <a:cs typeface="Times New Roman" panose="02020603050405020304"/>
                <a:sym typeface="Times New Roman" panose="02020603050405020304"/>
              </a:rPr>
              <a:t> </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457200" y="274955"/>
            <a:ext cx="8228965" cy="418465"/>
          </a:xfrm>
        </p:spPr>
        <p:txBody>
          <a:bodyPr/>
          <a:p>
            <a:pPr algn="ctr"/>
            <a:r>
              <a:rPr lang="en-US"/>
              <a:t>Rhode Island: Providence, Bristol</a:t>
            </a:r>
            <a:endParaRPr lang="en-US"/>
          </a:p>
        </p:txBody>
      </p:sp>
      <p:pic>
        <p:nvPicPr>
          <p:cNvPr id="5" name="Picture 2" descr="IMG_256"/>
          <p:cNvPicPr>
            <a:picLocks noChangeAspect="1"/>
          </p:cNvPicPr>
          <p:nvPr>
            <p:ph/>
          </p:nvPr>
        </p:nvPicPr>
        <p:blipFill>
          <a:blip r:embed="rId1"/>
          <a:stretch>
            <a:fillRect/>
          </a:stretch>
        </p:blipFill>
        <p:spPr>
          <a:xfrm>
            <a:off x="457200" y="764540"/>
            <a:ext cx="3429000" cy="2400300"/>
          </a:xfrm>
          <a:prstGeom prst="rect">
            <a:avLst/>
          </a:prstGeom>
          <a:noFill/>
          <a:ln w="9525">
            <a:noFill/>
          </a:ln>
        </p:spPr>
      </p:pic>
      <p:sp>
        <p:nvSpPr>
          <p:cNvPr id="100" name="Text Box 99"/>
          <p:cNvSpPr txBox="1"/>
          <p:nvPr/>
        </p:nvSpPr>
        <p:spPr>
          <a:xfrm>
            <a:off x="469265" y="3164840"/>
            <a:ext cx="3927475" cy="829945"/>
          </a:xfrm>
          <a:prstGeom prst="rect">
            <a:avLst/>
          </a:prstGeom>
          <a:noFill/>
          <a:ln w="9525">
            <a:noFill/>
          </a:ln>
        </p:spPr>
        <p:txBody>
          <a:bodyPr wrap="square">
            <a:spAutoFit/>
          </a:bodyPr>
          <a:p>
            <a:pPr indent="0"/>
            <a:r>
              <a:rPr lang="en-US" sz="1200" b="0">
                <a:latin typeface="Calibri" panose="020F0502020204030204" charset="0"/>
                <a:ea typeface="SimSun" panose="02010600030101010101" pitchFamily="2" charset="-122"/>
              </a:rPr>
              <a:t>(l-r) Golden Rule crew members Steve Baggerly, River Pember, Bristol Town Councilman Aaron Ley, crew member Bill Good and Councilman Tim Sweeney pose with a doctrine that states Bristol is in favor of a ban on nuclear weapons.</a:t>
            </a:r>
            <a:endParaRPr lang="en-US"/>
          </a:p>
        </p:txBody>
      </p:sp>
      <p:pic>
        <p:nvPicPr>
          <p:cNvPr id="6" name="Picture 4" descr="IMG_256"/>
          <p:cNvPicPr>
            <a:picLocks noChangeAspect="1"/>
          </p:cNvPicPr>
          <p:nvPr>
            <p:ph/>
          </p:nvPr>
        </p:nvPicPr>
        <p:blipFill>
          <a:blip r:embed="rId2"/>
          <a:stretch>
            <a:fillRect/>
          </a:stretch>
        </p:blipFill>
        <p:spPr>
          <a:xfrm>
            <a:off x="4788535" y="764540"/>
            <a:ext cx="3103880" cy="2158365"/>
          </a:xfrm>
          <a:prstGeom prst="rect">
            <a:avLst/>
          </a:prstGeom>
          <a:noFill/>
          <a:ln w="9525">
            <a:noFill/>
          </a:ln>
        </p:spPr>
      </p:pic>
      <p:sp>
        <p:nvSpPr>
          <p:cNvPr id="7" name="Text Box 6"/>
          <p:cNvSpPr txBox="1"/>
          <p:nvPr/>
        </p:nvSpPr>
        <p:spPr>
          <a:xfrm>
            <a:off x="4787900" y="2924810"/>
            <a:ext cx="3104515" cy="460375"/>
          </a:xfrm>
          <a:prstGeom prst="rect">
            <a:avLst/>
          </a:prstGeom>
          <a:noFill/>
          <a:ln w="9525">
            <a:noFill/>
          </a:ln>
        </p:spPr>
        <p:txBody>
          <a:bodyPr wrap="square">
            <a:spAutoFit/>
          </a:bodyPr>
          <a:p>
            <a:pPr indent="0"/>
            <a:r>
              <a:rPr lang="en-US" sz="1200" b="0">
                <a:latin typeface="Calibri" panose="020F0502020204030204" charset="0"/>
                <a:ea typeface="SimSun" panose="02010600030101010101" pitchFamily="2" charset="-122"/>
              </a:rPr>
              <a:t>Golden Rule crew are greeted by members of the Pokanoket tribe. </a:t>
            </a:r>
            <a:endParaRPr lang="en-US"/>
          </a:p>
        </p:txBody>
      </p:sp>
      <p:pic>
        <p:nvPicPr>
          <p:cNvPr id="8" name="Content Placeholder 7" descr="C:\Users\helen\Pictures Golden Rule\2023-06-11 Providence RI\Best\Extraordinary Rendition Band Better 20230611_191618.jpgExtraordinary Rendition Band Better 20230611_191618"/>
          <p:cNvPicPr>
            <a:picLocks noChangeAspect="1"/>
          </p:cNvPicPr>
          <p:nvPr>
            <p:ph/>
          </p:nvPr>
        </p:nvPicPr>
        <p:blipFill>
          <a:blip r:embed="rId3"/>
          <a:srcRect b="19738"/>
          <a:stretch>
            <a:fillRect/>
          </a:stretch>
        </p:blipFill>
        <p:spPr>
          <a:xfrm>
            <a:off x="594360" y="3994785"/>
            <a:ext cx="8152765" cy="2724785"/>
          </a:xfrm>
          <a:prstGeom prst="rect">
            <a:avLst/>
          </a:prstGeom>
        </p:spPr>
      </p:pic>
      <p:sp>
        <p:nvSpPr>
          <p:cNvPr id="9" name="Text Box 8"/>
          <p:cNvSpPr txBox="1"/>
          <p:nvPr/>
        </p:nvSpPr>
        <p:spPr>
          <a:xfrm>
            <a:off x="596900" y="4001135"/>
            <a:ext cx="8152130" cy="368300"/>
          </a:xfrm>
          <a:prstGeom prst="rect">
            <a:avLst/>
          </a:prstGeom>
          <a:noFill/>
        </p:spPr>
        <p:txBody>
          <a:bodyPr wrap="square" rtlCol="0">
            <a:spAutoFit/>
          </a:bodyPr>
          <a:p>
            <a:pPr algn="ctr"/>
            <a:r>
              <a:rPr lang="en-US"/>
              <a:t>The Extraordinary Rendition Band played rousing music on the dock!</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2023-07-04 Statue of Liberty Cropped"/>
          <p:cNvPicPr>
            <a:picLocks noChangeAspect="1"/>
          </p:cNvPicPr>
          <p:nvPr/>
        </p:nvPicPr>
        <p:blipFill>
          <a:blip r:embed="rId1"/>
          <a:stretch>
            <a:fillRect/>
          </a:stretch>
        </p:blipFill>
        <p:spPr>
          <a:xfrm>
            <a:off x="1953260" y="0"/>
            <a:ext cx="523748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Great Lakes Map with Nuclear Facilities"/>
          <p:cNvPicPr>
            <a:picLocks noChangeAspect="1"/>
          </p:cNvPicPr>
          <p:nvPr/>
        </p:nvPicPr>
        <p:blipFill>
          <a:blip r:embed="rId1"/>
          <a:stretch>
            <a:fillRect/>
          </a:stretch>
        </p:blipFill>
        <p:spPr>
          <a:xfrm>
            <a:off x="134620" y="0"/>
            <a:ext cx="887476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59740" y="149860"/>
            <a:ext cx="8144510" cy="6453505"/>
          </a:xfrm>
          <a:prstGeom prst="rect">
            <a:avLst/>
          </a:prstGeom>
          <a:noFill/>
        </p:spPr>
        <p:txBody>
          <a:bodyPr wrap="square" rtlCol="0">
            <a:noAutofit/>
          </a:bodyPr>
          <a:p>
            <a:r>
              <a:rPr lang="en-US" sz="2400" b="1" i="1"/>
              <a:t>Great Looop Voyage Co-Sponsored by:</a:t>
            </a:r>
            <a:endParaRPr lang="en-US" sz="2400" b="1" i="1"/>
          </a:p>
          <a:p>
            <a:endParaRPr lang="en-US" sz="2400"/>
          </a:p>
          <a:p>
            <a:pPr lvl="1"/>
            <a:r>
              <a:rPr lang="en-US" sz="2400"/>
              <a:t>CodePink Women for Peace</a:t>
            </a:r>
            <a:endParaRPr lang="en-US" sz="2400"/>
          </a:p>
          <a:p>
            <a:pPr lvl="1"/>
            <a:r>
              <a:rPr lang="en-US" sz="2400"/>
              <a:t>Back from the Brink</a:t>
            </a:r>
            <a:endParaRPr lang="en-US" sz="2400"/>
          </a:p>
          <a:p>
            <a:pPr lvl="1"/>
            <a:r>
              <a:rPr lang="en-US" sz="2400"/>
              <a:t>World BEYOND War</a:t>
            </a:r>
            <a:endParaRPr lang="en-US" sz="2400"/>
          </a:p>
          <a:p>
            <a:pPr lvl="1"/>
            <a:r>
              <a:rPr lang="en-US" sz="2400"/>
              <a:t>RootsAction		</a:t>
            </a:r>
            <a:endParaRPr lang="en-US" sz="2400"/>
          </a:p>
          <a:p>
            <a:pPr lvl="1"/>
            <a:r>
              <a:rPr lang="en-US" sz="2400"/>
              <a:t>Earth Quaker Action Team</a:t>
            </a:r>
            <a:endParaRPr lang="en-US" sz="2400"/>
          </a:p>
          <a:p>
            <a:pPr lvl="1"/>
            <a:r>
              <a:rPr lang="en-US" sz="2400"/>
              <a:t>Women’s International League for Peace &amp; Freedom</a:t>
            </a:r>
            <a:endParaRPr lang="en-US" sz="2400"/>
          </a:p>
          <a:p>
            <a:pPr lvl="1"/>
            <a:r>
              <a:rPr lang="en-US" sz="2400"/>
              <a:t>NuclearBan.US		</a:t>
            </a:r>
            <a:endParaRPr lang="en-US" sz="2400"/>
          </a:p>
          <a:p>
            <a:pPr lvl="1"/>
            <a:r>
              <a:rPr lang="en-US" sz="2400"/>
              <a:t>United for Peace &amp; Justice</a:t>
            </a:r>
            <a:endParaRPr lang="en-US" sz="2400"/>
          </a:p>
          <a:p>
            <a:pPr lvl="1"/>
            <a:endParaRPr lang="en-US" sz="2400"/>
          </a:p>
          <a:p>
            <a:pPr lvl="0"/>
            <a:r>
              <a:rPr lang="en-US" sz="2400" b="1" i="1"/>
              <a:t>And supported by many local chapters of:</a:t>
            </a:r>
            <a:endParaRPr lang="en-US" sz="2400" b="1" i="1"/>
          </a:p>
          <a:p>
            <a:pPr lvl="1"/>
            <a:r>
              <a:rPr lang="en-US" sz="2400"/>
              <a:t>Physicians for Social Responsibility</a:t>
            </a:r>
            <a:endParaRPr lang="en-US" sz="2400"/>
          </a:p>
          <a:p>
            <a:pPr lvl="1"/>
            <a:r>
              <a:rPr lang="en-US" sz="2400"/>
              <a:t>Raging Grannies</a:t>
            </a:r>
            <a:endParaRPr lang="en-US" sz="2400"/>
          </a:p>
          <a:p>
            <a:pPr lvl="1"/>
            <a:r>
              <a:rPr lang="en-US" sz="2400"/>
              <a:t>Quakers</a:t>
            </a:r>
            <a:endParaRPr lang="en-US" sz="2400"/>
          </a:p>
          <a:p>
            <a:pPr lvl="1"/>
            <a:r>
              <a:rPr lang="en-US" sz="2400"/>
              <a:t>Unitarian Universalists</a:t>
            </a:r>
            <a:endParaRPr lang="en-US" sz="2400"/>
          </a:p>
          <a:p>
            <a:pPr lvl="1"/>
            <a:r>
              <a:rPr lang="en-US" sz="2400"/>
              <a:t>Catholic Workers</a:t>
            </a:r>
            <a:endParaRPr lang="en-US" sz="2400"/>
          </a:p>
          <a:p>
            <a:pPr lvl="1"/>
            <a:endParaRPr lang="en-US" sz="2400"/>
          </a:p>
          <a:p>
            <a:pPr lvl="1"/>
            <a:endParaRPr lang="en-US" sz="2400"/>
          </a:p>
          <a:p>
            <a:pPr lvl="1"/>
            <a:endParaRPr 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Voyage		2015, 17-19,22</a:t>
            </a:r>
            <a:endParaRPr lang="en-US" dirty="0"/>
          </a:p>
        </p:txBody>
      </p:sp>
      <p:pic>
        <p:nvPicPr>
          <p:cNvPr id="5" name="Content Placeholder 4"/>
          <p:cNvPicPr>
            <a:picLocks noGrp="1" noChangeAspect="1"/>
          </p:cNvPicPr>
          <p:nvPr>
            <p:ph sz="half" idx="1"/>
          </p:nvPr>
        </p:nvPicPr>
        <p:blipFill>
          <a:blip r:embed="rId1" cstate="screen"/>
          <a:srcRect/>
          <a:stretch>
            <a:fillRect/>
          </a:stretch>
        </p:blipFill>
        <p:spPr bwMode="auto">
          <a:xfrm>
            <a:off x="628650" y="1303655"/>
            <a:ext cx="3090545" cy="5307330"/>
          </a:xfrm>
          <a:prstGeom prst="rect">
            <a:avLst/>
          </a:prstGeom>
          <a:noFill/>
          <a:ln w="9525">
            <a:noFill/>
            <a:miter lim="800000"/>
            <a:headEnd/>
            <a:tailEnd/>
          </a:ln>
        </p:spPr>
      </p:pic>
      <p:pic>
        <p:nvPicPr>
          <p:cNvPr id="65539" name="Picture 3"/>
          <p:cNvPicPr>
            <a:picLocks noChangeAspect="1" noChangeArrowheads="1"/>
          </p:cNvPicPr>
          <p:nvPr>
            <p:ph sz="half" idx="2"/>
          </p:nvPr>
        </p:nvPicPr>
        <p:blipFill>
          <a:blip r:embed="rId2"/>
          <a:srcRect/>
          <a:stretch>
            <a:fillRect/>
          </a:stretch>
        </p:blipFill>
        <p:spPr bwMode="auto">
          <a:xfrm>
            <a:off x="4077335" y="1410970"/>
            <a:ext cx="3999230" cy="5186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457200" y="274955"/>
            <a:ext cx="8228965" cy="716280"/>
          </a:xfrm>
        </p:spPr>
        <p:txBody>
          <a:bodyPr/>
          <a:p>
            <a:pPr algn="ctr"/>
            <a:r>
              <a:rPr lang="en-US" sz="2000" b="1"/>
              <a:t>2024 Sailing Plan (Preliminary) to Pacific Northwest</a:t>
            </a:r>
            <a:endParaRPr lang="en-US" sz="2000" b="1"/>
          </a:p>
        </p:txBody>
      </p:sp>
      <p:pic>
        <p:nvPicPr>
          <p:cNvPr id="4" name="Content Placeholder 3" descr="C:\Users\helen\Documents Golden Rule\__2024 Plan\Sail Plan 2024 C Compressed.jpgSail Plan 2024 C Compressed"/>
          <p:cNvPicPr>
            <a:picLocks noChangeAspect="1"/>
          </p:cNvPicPr>
          <p:nvPr>
            <p:ph/>
          </p:nvPr>
        </p:nvPicPr>
        <p:blipFill>
          <a:blip r:embed="rId1"/>
          <a:srcRect l="10417" t="1874" r="10417" b="1725"/>
          <a:stretch>
            <a:fillRect/>
          </a:stretch>
        </p:blipFill>
        <p:spPr>
          <a:xfrm>
            <a:off x="438150" y="1105535"/>
            <a:ext cx="2975610" cy="4933315"/>
          </a:xfrm>
          <a:prstGeom prst="rect">
            <a:avLst/>
          </a:prstGeom>
          <a:ln w="38100">
            <a:solidFill>
              <a:schemeClr val="accent1"/>
            </a:solidFill>
          </a:ln>
        </p:spPr>
      </p:pic>
      <p:sp>
        <p:nvSpPr>
          <p:cNvPr id="100" name="Text Box 99"/>
          <p:cNvSpPr txBox="1"/>
          <p:nvPr/>
        </p:nvSpPr>
        <p:spPr>
          <a:xfrm>
            <a:off x="3636010" y="1196975"/>
            <a:ext cx="5462270" cy="5425440"/>
          </a:xfrm>
          <a:prstGeom prst="rect">
            <a:avLst/>
          </a:prstGeom>
          <a:noFill/>
          <a:ln w="9525">
            <a:noFill/>
          </a:ln>
        </p:spPr>
        <p:txBody>
          <a:bodyPr>
            <a:noAutofit/>
          </a:bodyPr>
          <a:p>
            <a:pPr indent="0" fontAlgn="auto">
              <a:spcAft>
                <a:spcPts val="900"/>
              </a:spcAft>
            </a:pPr>
            <a:r>
              <a:rPr lang="en-US" sz="2000" b="0">
                <a:latin typeface="Calibri" panose="020F0502020204030204" charset="0"/>
                <a:ea typeface="SimSun" panose="02010600030101010101" pitchFamily="2" charset="-122"/>
              </a:rPr>
              <a:t>Mon 7/15 Eureka, CA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Departure Press Conference</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Sat 7/27 – Sat 7/27 Bangor, WA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Protest Nuclear Submarines</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Mon 7/29 – Mon 8/29 Puget Sound</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8/6-11 Fleet Week in Seattle</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Fri 8/30 – Wed 9/04 Victoria, BC</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Victoria Classic Boat Festival</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Fri 9/06 – Sun 9/08 Port Townsend, WA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Port Townsend Wooden Boat Festival</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Fri 9/13 – Wed 9/18 Vancouver, WA &amp; Portland, OR</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9/14 Vancouver Peace Fair</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Mon 9/30 Eureka, CA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Welcome Home</a:t>
            </a:r>
            <a:r>
              <a:rPr lang="en-US" sz="2000" b="1">
                <a:latin typeface="Calibri" panose="020F0502020204030204" charset="0"/>
                <a:ea typeface="SimSun" panose="02010600030101010101" pitchFamily="2" charset="-122"/>
              </a:rPr>
              <a:t> Party, Press Conference</a:t>
            </a:r>
            <a:endParaRPr lang="en-US" sz="2000" b="1">
              <a:latin typeface="Calibri" panose="020F0502020204030204" charset="0"/>
              <a:ea typeface="SimSun"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73710" y="286385"/>
            <a:ext cx="8289290" cy="768350"/>
          </a:xfrm>
          <a:prstGeom prst="rect">
            <a:avLst/>
          </a:prstGeom>
          <a:noFill/>
        </p:spPr>
        <p:txBody>
          <a:bodyPr wrap="square" rtlCol="0">
            <a:spAutoFit/>
          </a:bodyPr>
          <a:p>
            <a:r>
              <a:rPr lang="en-US" sz="4400">
                <a:latin typeface="+mj-lt"/>
                <a:ea typeface="+mj-ea"/>
                <a:cs typeface="+mj-cs"/>
              </a:rPr>
              <a:t>Program: 200 Presentations</a:t>
            </a:r>
            <a:endParaRPr lang="en-US" sz="4400">
              <a:latin typeface="+mj-lt"/>
              <a:ea typeface="+mj-ea"/>
              <a:cs typeface="+mj-cs"/>
            </a:endParaRPr>
          </a:p>
        </p:txBody>
      </p:sp>
      <p:pic>
        <p:nvPicPr>
          <p:cNvPr id="3" name="Picture 2" descr="Helen speaking"/>
          <p:cNvPicPr>
            <a:picLocks noChangeAspect="1"/>
          </p:cNvPicPr>
          <p:nvPr/>
        </p:nvPicPr>
        <p:blipFill>
          <a:blip r:embed="rId1"/>
          <a:srcRect/>
          <a:stretch>
            <a:fillRect/>
          </a:stretch>
        </p:blipFill>
        <p:spPr>
          <a:xfrm>
            <a:off x="1945005" y="1054735"/>
            <a:ext cx="4723130" cy="546989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762000" y="229235"/>
            <a:ext cx="7851775" cy="1322070"/>
          </a:xfrm>
          <a:prstGeom prst="rect">
            <a:avLst/>
          </a:prstGeom>
          <a:noFill/>
        </p:spPr>
        <p:txBody>
          <a:bodyPr wrap="none" rtlCol="0">
            <a:spAutoFit/>
          </a:bodyPr>
          <a:p>
            <a:pPr algn="l"/>
            <a:r>
              <a:rPr lang="en-US" sz="4400">
                <a:latin typeface="+mj-lt"/>
                <a:ea typeface="+mj-ea"/>
                <a:cs typeface="+mj-cs"/>
              </a:rPr>
              <a:t>Program: Fleet Week Protests</a:t>
            </a:r>
            <a:endParaRPr lang="en-US" sz="4400">
              <a:latin typeface="+mj-lt"/>
              <a:ea typeface="+mj-ea"/>
              <a:cs typeface="+mj-cs"/>
            </a:endParaRPr>
          </a:p>
          <a:p>
            <a:pPr algn="l"/>
            <a:r>
              <a:rPr lang="en-US"/>
              <a:t>Bringing a message of Peace in contrast to the Machines of War, Inspiring Activists!</a:t>
            </a:r>
            <a:endParaRPr lang="en-US"/>
          </a:p>
          <a:p>
            <a:pPr algn="l"/>
            <a:r>
              <a:rPr lang="en-US">
                <a:sym typeface="+mn-ea"/>
              </a:rPr>
              <a:t>Fleet Week in Seattle, Portland, San Francisco, Los Angeles, San Diego</a:t>
            </a:r>
            <a:endParaRPr lang="en-US"/>
          </a:p>
        </p:txBody>
      </p:sp>
      <p:pic>
        <p:nvPicPr>
          <p:cNvPr id="53" name="Picture 34" descr="0904171041a.jpg"/>
          <p:cNvPicPr>
            <a:picLocks noChangeAspect="1"/>
          </p:cNvPicPr>
          <p:nvPr/>
        </p:nvPicPr>
        <p:blipFill>
          <a:blip r:embed="rId1"/>
          <a:srcRect r="-7058"/>
          <a:stretch>
            <a:fillRect/>
          </a:stretch>
        </p:blipFill>
        <p:spPr>
          <a:xfrm>
            <a:off x="0" y="1656080"/>
            <a:ext cx="4618355" cy="2829560"/>
          </a:xfrm>
          <a:prstGeom prst="rect">
            <a:avLst/>
          </a:prstGeom>
        </p:spPr>
      </p:pic>
      <p:pic>
        <p:nvPicPr>
          <p:cNvPr id="4" name="Picture 3" descr="097-Fleet-Week-with-Code-Pink-1010151032d-Fenders-Removed"/>
          <p:cNvPicPr>
            <a:picLocks noChangeAspect="1"/>
          </p:cNvPicPr>
          <p:nvPr/>
        </p:nvPicPr>
        <p:blipFill>
          <a:blip r:embed="rId2"/>
          <a:stretch>
            <a:fillRect/>
          </a:stretch>
        </p:blipFill>
        <p:spPr>
          <a:xfrm>
            <a:off x="0" y="4191000"/>
            <a:ext cx="4698365" cy="2642870"/>
          </a:xfrm>
          <a:prstGeom prst="rect">
            <a:avLst/>
          </a:prstGeom>
        </p:spPr>
      </p:pic>
      <p:pic>
        <p:nvPicPr>
          <p:cNvPr id="2" name="Picture 1" descr="094-DSC04707-Cropped-Warship"/>
          <p:cNvPicPr>
            <a:picLocks noChangeAspect="1"/>
          </p:cNvPicPr>
          <p:nvPr/>
        </p:nvPicPr>
        <p:blipFill>
          <a:blip r:embed="rId3"/>
          <a:stretch>
            <a:fillRect/>
          </a:stretch>
        </p:blipFill>
        <p:spPr>
          <a:xfrm>
            <a:off x="3810000" y="1656080"/>
            <a:ext cx="5318125" cy="35464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81" descr="GZ Photo 2 Leonard.jpg"/>
          <p:cNvPicPr>
            <a:picLocks noChangeAspect="1"/>
          </p:cNvPicPr>
          <p:nvPr/>
        </p:nvPicPr>
        <p:blipFill>
          <a:blip r:embed="rId1">
            <a:lum bright="12000"/>
          </a:blip>
          <a:srcRect/>
          <a:stretch>
            <a:fillRect/>
          </a:stretch>
        </p:blipFill>
        <p:spPr>
          <a:xfrm>
            <a:off x="0" y="2311400"/>
            <a:ext cx="9142730" cy="4546600"/>
          </a:xfrm>
          <a:prstGeom prst="rect">
            <a:avLst/>
          </a:prstGeom>
          <a:noFill/>
          <a:ln w="9525">
            <a:noFill/>
          </a:ln>
        </p:spPr>
      </p:pic>
      <p:sp>
        <p:nvSpPr>
          <p:cNvPr id="3" name="Text Box 2"/>
          <p:cNvSpPr txBox="1"/>
          <p:nvPr/>
        </p:nvSpPr>
        <p:spPr>
          <a:xfrm>
            <a:off x="77470" y="152400"/>
            <a:ext cx="7386955" cy="1999615"/>
          </a:xfrm>
          <a:prstGeom prst="rect">
            <a:avLst/>
          </a:prstGeom>
          <a:noFill/>
        </p:spPr>
        <p:txBody>
          <a:bodyPr wrap="none" rtlCol="0">
            <a:spAutoFit/>
          </a:bodyPr>
          <a:p>
            <a:r>
              <a:rPr lang="en-US" sz="4400">
                <a:latin typeface="+mj-lt"/>
                <a:ea typeface="+mj-ea"/>
                <a:cs typeface="+mj-cs"/>
              </a:rPr>
              <a:t>Program: Protest at </a:t>
            </a:r>
            <a:br>
              <a:rPr lang="en-US" sz="4400">
                <a:latin typeface="+mj-lt"/>
                <a:ea typeface="+mj-ea"/>
                <a:cs typeface="+mj-cs"/>
              </a:rPr>
            </a:br>
            <a:r>
              <a:rPr lang="en-US" sz="4400">
                <a:latin typeface="+mj-lt"/>
                <a:ea typeface="+mj-ea"/>
                <a:cs typeface="+mj-cs"/>
              </a:rPr>
              <a:t>Nuclear-Armed Submarine Base</a:t>
            </a:r>
            <a:r>
              <a:rPr lang="en-US" b="1"/>
              <a:t> </a:t>
            </a:r>
            <a:endParaRPr lang="en-US" b="1"/>
          </a:p>
          <a:p>
            <a:endParaRPr lang="en-US"/>
          </a:p>
          <a:p>
            <a:r>
              <a:rPr lang="en-US"/>
              <a:t>First water-based protest since 1982 was with Golden Rule in 2016</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81000" y="370840"/>
            <a:ext cx="2354580" cy="1445260"/>
          </a:xfrm>
          <a:prstGeom prst="rect">
            <a:avLst/>
          </a:prstGeom>
          <a:noFill/>
        </p:spPr>
        <p:txBody>
          <a:bodyPr wrap="none" rtlCol="0">
            <a:spAutoFit/>
          </a:bodyPr>
          <a:p>
            <a:r>
              <a:rPr lang="en-US" sz="4400">
                <a:latin typeface="+mj-lt"/>
                <a:ea typeface="+mj-ea"/>
                <a:cs typeface="+mj-cs"/>
              </a:rPr>
              <a:t>Program: </a:t>
            </a:r>
            <a:br>
              <a:rPr lang="en-US" sz="4400">
                <a:latin typeface="+mj-lt"/>
                <a:ea typeface="+mj-ea"/>
                <a:cs typeface="+mj-cs"/>
              </a:rPr>
            </a:br>
            <a:r>
              <a:rPr lang="en-US" sz="4400">
                <a:latin typeface="+mj-lt"/>
                <a:ea typeface="+mj-ea"/>
                <a:cs typeface="+mj-cs"/>
              </a:rPr>
              <a:t>Day Sails</a:t>
            </a:r>
            <a:endParaRPr lang="en-US" sz="4400">
              <a:latin typeface="+mj-lt"/>
              <a:ea typeface="+mj-ea"/>
              <a:cs typeface="+mj-cs"/>
            </a:endParaRPr>
          </a:p>
        </p:txBody>
      </p:sp>
      <p:pic>
        <p:nvPicPr>
          <p:cNvPr id="4" name="Picture 3" descr="0606181435"/>
          <p:cNvPicPr>
            <a:picLocks noChangeAspect="1"/>
          </p:cNvPicPr>
          <p:nvPr/>
        </p:nvPicPr>
        <p:blipFill>
          <a:blip r:embed="rId1"/>
          <a:srcRect/>
          <a:stretch>
            <a:fillRect/>
          </a:stretch>
        </p:blipFill>
        <p:spPr>
          <a:xfrm rot="5400000">
            <a:off x="3295650" y="971550"/>
            <a:ext cx="6473825" cy="48355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0625171141"/>
          <p:cNvPicPr>
            <a:picLocks noChangeAspect="1"/>
          </p:cNvPicPr>
          <p:nvPr/>
        </p:nvPicPr>
        <p:blipFill>
          <a:blip r:embed="rId1"/>
          <a:stretch>
            <a:fillRect/>
          </a:stretch>
        </p:blipFill>
        <p:spPr>
          <a:xfrm>
            <a:off x="228600" y="1524000"/>
            <a:ext cx="8540115" cy="4803775"/>
          </a:xfrm>
          <a:prstGeom prst="rect">
            <a:avLst/>
          </a:prstGeom>
        </p:spPr>
      </p:pic>
      <p:sp>
        <p:nvSpPr>
          <p:cNvPr id="3" name="Text Box 2"/>
          <p:cNvSpPr txBox="1"/>
          <p:nvPr/>
        </p:nvSpPr>
        <p:spPr>
          <a:xfrm>
            <a:off x="228600" y="610235"/>
            <a:ext cx="4668520" cy="768350"/>
          </a:xfrm>
          <a:prstGeom prst="rect">
            <a:avLst/>
          </a:prstGeom>
          <a:noFill/>
        </p:spPr>
        <p:txBody>
          <a:bodyPr wrap="none" rtlCol="0">
            <a:spAutoFit/>
          </a:bodyPr>
          <a:p>
            <a:r>
              <a:rPr lang="en-US" sz="4400">
                <a:latin typeface="+mj-lt"/>
                <a:ea typeface="+mj-ea"/>
                <a:cs typeface="+mj-cs"/>
              </a:rPr>
              <a:t>Program: Boat tours</a:t>
            </a:r>
            <a:endParaRPr lang="en-US" sz="4400">
              <a:latin typeface="+mj-lt"/>
              <a:ea typeface="+mj-ea"/>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93800" y="525780"/>
            <a:ext cx="4937125" cy="768350"/>
          </a:xfrm>
          <a:prstGeom prst="rect">
            <a:avLst/>
          </a:prstGeom>
          <a:noFill/>
        </p:spPr>
        <p:txBody>
          <a:bodyPr wrap="none" rtlCol="0">
            <a:spAutoFit/>
          </a:bodyPr>
          <a:p>
            <a:r>
              <a:rPr lang="en-US" sz="4400">
                <a:latin typeface="+mj-lt"/>
                <a:ea typeface="+mj-ea"/>
                <a:cs typeface="+mj-cs"/>
              </a:rPr>
              <a:t>Program: Guest Crew</a:t>
            </a:r>
            <a:endParaRPr lang="en-US" sz="4400">
              <a:latin typeface="+mj-lt"/>
              <a:ea typeface="+mj-ea"/>
              <a:cs typeface="+mj-cs"/>
            </a:endParaRPr>
          </a:p>
        </p:txBody>
      </p:sp>
      <p:pic>
        <p:nvPicPr>
          <p:cNvPr id="3" name="Picture 2" descr="0822170812d"/>
          <p:cNvPicPr>
            <a:picLocks noChangeAspect="1"/>
          </p:cNvPicPr>
          <p:nvPr/>
        </p:nvPicPr>
        <p:blipFill>
          <a:blip r:embed="rId1"/>
          <a:stretch>
            <a:fillRect/>
          </a:stretch>
        </p:blipFill>
        <p:spPr>
          <a:xfrm>
            <a:off x="904240" y="1752600"/>
            <a:ext cx="7335520" cy="41186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 Box 19"/>
          <p:cNvSpPr txBox="1"/>
          <p:nvPr/>
        </p:nvSpPr>
        <p:spPr>
          <a:xfrm>
            <a:off x="1946910" y="437833"/>
            <a:ext cx="4781550" cy="367665"/>
          </a:xfrm>
          <a:prstGeom prst="rect">
            <a:avLst/>
          </a:prstGeom>
          <a:solidFill>
            <a:schemeClr val="accent1">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b="1" kern="10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Solidarity with Marshall Islanders</a:t>
            </a:r>
            <a:endParaRPr lang="en-US" altLang="zh-CN" sz="1200" kern="100">
              <a:latin typeface="Calibri" panose="020F0502020204030204"/>
              <a:ea typeface="SimSun" panose="02010600030101010101" pitchFamily="2" charset="-122"/>
              <a:cs typeface="Times New Roman" panose="02020603050405020304"/>
              <a:sym typeface="Times New Roman" panose="02020603050405020304"/>
            </a:endParaRPr>
          </a:p>
        </p:txBody>
      </p:sp>
      <p:grpSp>
        <p:nvGrpSpPr>
          <p:cNvPr id="43" name="Group 43"/>
          <p:cNvGrpSpPr>
            <a:grpSpLocks noChangeAspect="1"/>
          </p:cNvGrpSpPr>
          <p:nvPr/>
        </p:nvGrpSpPr>
        <p:grpSpPr>
          <a:xfrm>
            <a:off x="347345" y="1141095"/>
            <a:ext cx="8449310" cy="3333750"/>
            <a:chOff x="3854" y="33371"/>
            <a:chExt cx="7530" cy="2971"/>
          </a:xfrm>
        </p:grpSpPr>
        <p:pic>
          <p:nvPicPr>
            <p:cNvPr id="22" name="Picture 22" descr="Group photo on magic island cropped lightened midrange image_67205889"/>
            <p:cNvPicPr>
              <a:picLocks noChangeAspect="1"/>
            </p:cNvPicPr>
            <p:nvPr/>
          </p:nvPicPr>
          <p:blipFill>
            <a:blip r:embed="rId1"/>
            <a:stretch>
              <a:fillRect/>
            </a:stretch>
          </p:blipFill>
          <p:spPr>
            <a:xfrm>
              <a:off x="3854" y="33371"/>
              <a:ext cx="7530" cy="2971"/>
            </a:xfrm>
            <a:prstGeom prst="rect">
              <a:avLst/>
            </a:prstGeom>
            <a:ln>
              <a:solidFill>
                <a:schemeClr val="tx1"/>
              </a:solidFill>
            </a:ln>
          </p:spPr>
        </p:pic>
        <p:pic>
          <p:nvPicPr>
            <p:cNvPr id="15" name="Picture 15" descr="We are not alone IMG-0595"/>
            <p:cNvPicPr>
              <a:picLocks noChangeAspect="1"/>
            </p:cNvPicPr>
            <p:nvPr/>
          </p:nvPicPr>
          <p:blipFill>
            <a:blip r:embed="rId2"/>
            <a:srcRect/>
            <a:stretch>
              <a:fillRect/>
            </a:stretch>
          </p:blipFill>
          <p:spPr>
            <a:xfrm>
              <a:off x="5642" y="35248"/>
              <a:ext cx="1728" cy="900"/>
            </a:xfrm>
            <a:prstGeom prst="rect">
              <a:avLst/>
            </a:prstGeom>
            <a:ln>
              <a:solidFill>
                <a:schemeClr val="tx1"/>
              </a:solid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246380"/>
            <a:ext cx="7886700" cy="1325563"/>
          </a:xfrm>
        </p:spPr>
        <p:txBody>
          <a:bodyPr>
            <a:normAutofit fontScale="90000"/>
          </a:bodyPr>
          <a:p>
            <a:pPr algn="ctr"/>
            <a:r>
              <a:rPr lang="en-US"/>
              <a:t>The Golden Rule</a:t>
            </a:r>
            <a:br>
              <a:rPr lang="en-US"/>
            </a:br>
            <a:r>
              <a:rPr lang="en-US" b="1" i="1"/>
              <a:t>A Weapon of Mass Education</a:t>
            </a:r>
            <a:endParaRPr lang="en-US" b="1" i="1"/>
          </a:p>
        </p:txBody>
      </p:sp>
      <p:sp>
        <p:nvSpPr>
          <p:cNvPr id="3" name="Content Placeholder 2"/>
          <p:cNvSpPr>
            <a:spLocks noGrp="1"/>
          </p:cNvSpPr>
          <p:nvPr>
            <p:ph sz="half" idx="1"/>
          </p:nvPr>
        </p:nvSpPr>
        <p:spPr>
          <a:xfrm>
            <a:off x="474345" y="1417955"/>
            <a:ext cx="8040370" cy="5012055"/>
          </a:xfrm>
        </p:spPr>
        <p:txBody>
          <a:bodyPr>
            <a:normAutofit fontScale="90000"/>
          </a:bodyPr>
          <a:p>
            <a:r>
              <a:rPr lang="en-US"/>
              <a:t>Past nuclear weapons tests, use, </a:t>
            </a:r>
            <a:br>
              <a:rPr lang="en-US"/>
            </a:br>
            <a:r>
              <a:rPr lang="en-US"/>
              <a:t>lasting effects on people and environment</a:t>
            </a:r>
            <a:endParaRPr lang="en-US"/>
          </a:p>
          <a:p>
            <a:r>
              <a:rPr lang="en-US"/>
              <a:t>Nuclear weapons are already used in war </a:t>
            </a:r>
            <a:br>
              <a:rPr lang="en-US"/>
            </a:br>
            <a:r>
              <a:rPr lang="en-US"/>
              <a:t>through threat of use </a:t>
            </a:r>
            <a:endParaRPr lang="en-US"/>
          </a:p>
          <a:p>
            <a:r>
              <a:rPr lang="en-US"/>
              <a:t>Effects of a nuclear war</a:t>
            </a:r>
            <a:endParaRPr lang="en-US"/>
          </a:p>
          <a:p>
            <a:r>
              <a:rPr lang="en-US"/>
              <a:t>Current dangers</a:t>
            </a:r>
            <a:endParaRPr lang="en-US"/>
          </a:p>
          <a:p>
            <a:r>
              <a:rPr lang="en-US"/>
              <a:t>Actions</a:t>
            </a:r>
            <a:endParaRPr lang="en-US"/>
          </a:p>
          <a:p>
            <a:pPr lvl="1"/>
            <a:r>
              <a:rPr lang="en-US"/>
              <a:t>UN Treaty on the Prohibition of Nuclear Weapons</a:t>
            </a:r>
            <a:br>
              <a:rPr lang="en-US"/>
            </a:br>
            <a:r>
              <a:rPr lang="en-US"/>
              <a:t>and other treaties</a:t>
            </a:r>
            <a:endParaRPr lang="en-US"/>
          </a:p>
          <a:p>
            <a:pPr lvl="1"/>
            <a:r>
              <a:rPr lang="en-US"/>
              <a:t>Bills before Congress</a:t>
            </a:r>
            <a:endParaRPr lang="en-US"/>
          </a:p>
          <a:p>
            <a:pPr lvl="1"/>
            <a:r>
              <a:rPr lang="en-US"/>
              <a:t>VFP No Nukes Working Group and Nuclear Posture Review</a:t>
            </a:r>
            <a:endParaRPr lang="en-US"/>
          </a:p>
          <a:p>
            <a:pPr lvl="0"/>
            <a:r>
              <a:rPr lang="en-US" sz="2800"/>
              <a:t>Organizations (mentioned as Great Loop sponsors above)</a:t>
            </a:r>
            <a:endParaRPr lang="en-US" sz="2800"/>
          </a:p>
          <a:p>
            <a:endParaRPr lang="en-US"/>
          </a:p>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Picture 16" descr="ican"/>
          <p:cNvPicPr>
            <a:picLocks noChangeAspect="1" noChangeArrowheads="1"/>
          </p:cNvPicPr>
          <p:nvPr>
            <p:ph sz="half" idx="2"/>
          </p:nvPr>
        </p:nvPicPr>
        <p:blipFill>
          <a:blip r:embed="rId1" cstate="print"/>
          <a:srcRect/>
          <a:stretch>
            <a:fillRect/>
          </a:stretch>
        </p:blipFill>
        <p:spPr>
          <a:xfrm>
            <a:off x="777875" y="2330450"/>
            <a:ext cx="7479665" cy="4215765"/>
          </a:xfrm>
          <a:prstGeom prst="rect">
            <a:avLst/>
          </a:prstGeom>
          <a:noFill/>
          <a:ln w="9525">
            <a:noFill/>
            <a:miter lim="800000"/>
            <a:headEnd/>
            <a:tailEnd/>
          </a:ln>
        </p:spPr>
      </p:pic>
      <p:sp>
        <p:nvSpPr>
          <p:cNvPr id="2" name="Title 1"/>
          <p:cNvSpPr>
            <a:spLocks noGrp="1"/>
          </p:cNvSpPr>
          <p:nvPr>
            <p:ph type="title"/>
          </p:nvPr>
        </p:nvSpPr>
        <p:spPr>
          <a:xfrm>
            <a:off x="457200" y="3810"/>
            <a:ext cx="8229600" cy="572135"/>
          </a:xfrm>
        </p:spPr>
        <p:txBody>
          <a:bodyPr>
            <a:noAutofit/>
          </a:bodyPr>
          <a:p>
            <a:r>
              <a:rPr lang="en-US" sz="2800" dirty="0" smtClean="0">
                <a:solidFill>
                  <a:schemeClr val="tx1"/>
                </a:solidFill>
                <a:effectLst>
                  <a:outerShdw blurRad="38100" dist="19050" dir="2700000" algn="tl" rotWithShape="0">
                    <a:schemeClr val="dk1">
                      <a:alpha val="40000"/>
                    </a:schemeClr>
                  </a:outerShdw>
                </a:effectLst>
                <a:sym typeface="+mn-ea"/>
              </a:rPr>
              <a:t>Nobel Peace Prize Awarded to Anti-nuclear Activists</a:t>
            </a:r>
            <a:endParaRPr lang="en-US" sz="2800" dirty="0" smtClean="0">
              <a:solidFill>
                <a:schemeClr val="tx1"/>
              </a:solidFill>
              <a:effectLst>
                <a:outerShdw blurRad="38100" dist="19050" dir="2700000" algn="tl" rotWithShape="0">
                  <a:schemeClr val="dk1">
                    <a:alpha val="40000"/>
                  </a:schemeClr>
                </a:outerShdw>
              </a:effectLst>
              <a:sym typeface="+mn-ea"/>
            </a:endParaRPr>
          </a:p>
        </p:txBody>
      </p:sp>
      <p:sp>
        <p:nvSpPr>
          <p:cNvPr id="3" name="Content Placeholder 2"/>
          <p:cNvSpPr>
            <a:spLocks noGrp="1"/>
          </p:cNvSpPr>
          <p:nvPr>
            <p:ph sz="half" idx="1"/>
          </p:nvPr>
        </p:nvSpPr>
        <p:spPr>
          <a:xfrm>
            <a:off x="36830" y="576580"/>
            <a:ext cx="8962390" cy="1557020"/>
          </a:xfrm>
        </p:spPr>
        <p:txBody>
          <a:bodyPr>
            <a:noAutofit/>
          </a:bodyPr>
          <a:p>
            <a:pPr marL="0" indent="0" algn="ctr">
              <a:buNone/>
            </a:pPr>
            <a:r>
              <a:rPr lang="en-US" sz="1800" dirty="0" smtClean="0">
                <a:sym typeface="+mn-ea"/>
              </a:rPr>
              <a:t>The 2017 Nobel Peace Prize was awarded to the </a:t>
            </a:r>
            <a:br>
              <a:rPr lang="en-US" sz="1800" dirty="0" smtClean="0">
                <a:sym typeface="+mn-ea"/>
              </a:rPr>
            </a:br>
            <a:r>
              <a:rPr lang="en-US" sz="1800" dirty="0" smtClean="0">
                <a:sym typeface="+mn-ea"/>
              </a:rPr>
              <a:t>International Campaign to Abolitish Nuclear Weapons (ICAN) for its work to support the </a:t>
            </a:r>
            <a:br>
              <a:rPr lang="en-US" sz="1800" dirty="0" smtClean="0">
                <a:sym typeface="+mn-ea"/>
              </a:rPr>
            </a:br>
            <a:r>
              <a:rPr lang="en-US" sz="1800" dirty="0" smtClean="0">
                <a:sym typeface="+mn-ea"/>
              </a:rPr>
              <a:t>UN Treaty on the Prohibition of Nuclear Weapons (TPNW).  </a:t>
            </a:r>
            <a:endParaRPr lang="en-US" sz="1800" dirty="0" smtClean="0">
              <a:sym typeface="+mn-ea"/>
            </a:endParaRPr>
          </a:p>
          <a:p>
            <a:pPr marL="0" indent="0">
              <a:buNone/>
            </a:pPr>
            <a:endParaRPr lang="en-US" sz="1500" dirty="0" smtClean="0">
              <a:sym typeface="+mn-ea"/>
            </a:endParaRPr>
          </a:p>
          <a:p>
            <a:pPr marL="0" indent="0" algn="ctr">
              <a:buNone/>
            </a:pPr>
            <a:r>
              <a:rPr lang="en-US" sz="1800" dirty="0" smtClean="0">
                <a:sym typeface="+mn-ea"/>
              </a:rPr>
              <a:t>Veterans For Peace and the Golden Rule Project are members of ICAN</a:t>
            </a:r>
            <a:endParaRPr lang="en-US" sz="1800" dirty="0" smtClean="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16510" y="-29210"/>
            <a:ext cx="9160510" cy="7016115"/>
          </a:xfrm>
          <a:prstGeom prst="rect">
            <a:avLst/>
          </a:prstGeom>
          <a:solidFill>
            <a:srgbClr val="87D3F5"/>
          </a:solidFill>
        </p:spPr>
        <p:txBody>
          <a:bodyPr wrap="square" rtlCol="0">
            <a:spAutoFit/>
          </a:bodyPr>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4" name="Content Placeholder 3"/>
          <p:cNvPicPr>
            <a:picLocks noChangeAspect="1"/>
          </p:cNvPicPr>
          <p:nvPr>
            <p:ph idx="1"/>
          </p:nvPr>
        </p:nvPicPr>
        <p:blipFill>
          <a:blip r:embed="rId1"/>
          <a:stretch>
            <a:fillRect/>
          </a:stretch>
        </p:blipFill>
        <p:spPr>
          <a:xfrm>
            <a:off x="35560" y="848360"/>
            <a:ext cx="9055735" cy="5161915"/>
          </a:xfrm>
          <a:prstGeom prst="rect">
            <a:avLst/>
          </a:prstGeom>
          <a:ln>
            <a:solidFill>
              <a:srgbClr val="88D2F5"/>
            </a:solidFill>
          </a:ln>
        </p:spPr>
      </p:pic>
      <p:sp>
        <p:nvSpPr>
          <p:cNvPr id="2" name="Text Box 1"/>
          <p:cNvSpPr txBox="1"/>
          <p:nvPr/>
        </p:nvSpPr>
        <p:spPr>
          <a:xfrm>
            <a:off x="1699895" y="85090"/>
            <a:ext cx="5182870" cy="368300"/>
          </a:xfrm>
          <a:prstGeom prst="rect">
            <a:avLst/>
          </a:prstGeom>
          <a:noFill/>
        </p:spPr>
        <p:txBody>
          <a:bodyPr wrap="none" rtlCol="0">
            <a:spAutoFit/>
          </a:bodyPr>
          <a:p>
            <a:r>
              <a:rPr lang="en-US"/>
              <a:t>2019-21:		22 months in the Hawaiian Islands</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3" descr="35392119680_a94140d77f_k"/>
          <p:cNvPicPr>
            <a:picLocks noChangeAspect="1" noChangeArrowheads="1"/>
          </p:cNvPicPr>
          <p:nvPr>
            <p:ph idx="1"/>
          </p:nvPr>
        </p:nvPicPr>
        <p:blipFill>
          <a:blip r:embed="rId1" cstate="print"/>
          <a:srcRect t="4073"/>
          <a:stretch>
            <a:fillRect/>
          </a:stretch>
        </p:blipFill>
        <p:spPr>
          <a:xfrm>
            <a:off x="8255" y="1861820"/>
            <a:ext cx="9127490" cy="4935855"/>
          </a:xfrm>
          <a:prstGeom prst="rect">
            <a:avLst/>
          </a:prstGeom>
          <a:noFill/>
          <a:ln w="9525">
            <a:noFill/>
            <a:miter lim="800000"/>
            <a:headEnd/>
            <a:tailEnd/>
          </a:ln>
        </p:spPr>
      </p:pic>
      <p:sp>
        <p:nvSpPr>
          <p:cNvPr id="2" name="Title 1"/>
          <p:cNvSpPr>
            <a:spLocks noGrp="1"/>
          </p:cNvSpPr>
          <p:nvPr>
            <p:ph type="title"/>
          </p:nvPr>
        </p:nvSpPr>
        <p:spPr>
          <a:xfrm>
            <a:off x="381000" y="-29845"/>
            <a:ext cx="8229600" cy="1008380"/>
          </a:xfrm>
        </p:spPr>
        <p:txBody>
          <a:bodyPr>
            <a:normAutofit/>
          </a:bodyPr>
          <a:lstStyle/>
          <a:p>
            <a:r>
              <a:rPr lang="en-US" sz="4000" dirty="0" smtClean="0">
                <a:solidFill>
                  <a:schemeClr val="tx1"/>
                </a:solidFill>
                <a:effectLst>
                  <a:outerShdw blurRad="38100" dist="19050" dir="2700000" algn="tl" rotWithShape="0">
                    <a:schemeClr val="dk1">
                      <a:alpha val="40000"/>
                    </a:schemeClr>
                  </a:outerShdw>
                </a:effectLst>
                <a:sym typeface="+mn-ea"/>
              </a:rPr>
              <a:t>UN Votes to Ban the Bomb!</a:t>
            </a:r>
            <a:endParaRPr lang="en-US" sz="4000" dirty="0" smtClean="0">
              <a:solidFill>
                <a:schemeClr val="tx1"/>
              </a:solidFill>
              <a:effectLst>
                <a:outerShdw blurRad="38100" dist="19050" dir="2700000" algn="tl" rotWithShape="0">
                  <a:schemeClr val="dk1">
                    <a:alpha val="40000"/>
                  </a:schemeClr>
                </a:outerShdw>
              </a:effectLst>
              <a:sym typeface="+mn-ea"/>
            </a:endParaRPr>
          </a:p>
        </p:txBody>
      </p:sp>
      <p:sp>
        <p:nvSpPr>
          <p:cNvPr id="4" name="TextBox 3"/>
          <p:cNvSpPr txBox="1"/>
          <p:nvPr/>
        </p:nvSpPr>
        <p:spPr>
          <a:xfrm>
            <a:off x="8255" y="654685"/>
            <a:ext cx="9127490" cy="1076325"/>
          </a:xfrm>
          <a:prstGeom prst="rect">
            <a:avLst/>
          </a:prstGeom>
          <a:noFill/>
        </p:spPr>
        <p:txBody>
          <a:bodyPr wrap="square" rtlCol="0">
            <a:spAutoFit/>
          </a:bodyPr>
          <a:lstStyle/>
          <a:p>
            <a:r>
              <a:rPr lang="en-US" sz="1600" dirty="0" smtClean="0"/>
              <a:t>On July 7, 2017 the United Nations overwhelmingly passed the historic </a:t>
            </a:r>
            <a:r>
              <a:rPr lang="en-US" sz="1600" b="1" dirty="0" smtClean="0"/>
              <a:t>UN Treaty on the Prohibition of Nuclear Weapons. </a:t>
            </a:r>
            <a:r>
              <a:rPr lang="en-US" sz="1600" dirty="0" smtClean="0"/>
              <a:t> Approved by 122 countries - the UN Treaty makes it illegal to possess, use, deploy, transfer or threaten to use nuclear weapons.  </a:t>
            </a:r>
            <a:endParaRPr lang="en-US" sz="1600" dirty="0" smtClean="0"/>
          </a:p>
          <a:p>
            <a:endParaRPr lang="en-US" sz="16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88" name="Shape 88"/>
        <p:cNvGrpSpPr/>
        <p:nvPr/>
      </p:nvGrpSpPr>
      <p:grpSpPr>
        <a:xfrm>
          <a:off x="0" y="0"/>
          <a:ext cx="0" cy="0"/>
          <a:chOff x="0" y="0"/>
          <a:chExt cx="0" cy="0"/>
        </a:xfrm>
      </p:grpSpPr>
      <p:sp>
        <p:nvSpPr>
          <p:cNvPr id="89" name="Google Shape;89;p1"/>
          <p:cNvSpPr/>
          <p:nvPr/>
        </p:nvSpPr>
        <p:spPr>
          <a:xfrm>
            <a:off x="0" y="3314700"/>
            <a:ext cx="9144001" cy="2705100"/>
          </a:xfrm>
          <a:prstGeom prst="rect">
            <a:avLst/>
          </a:prstGeom>
          <a:solidFill>
            <a:srgbClr val="497F1F"/>
          </a:solidFill>
          <a:ln>
            <a:noFill/>
          </a:ln>
        </p:spPr>
        <p:txBody>
          <a:bodyPr spcFirstLastPara="1" wrap="square" lIns="45712" tIns="22850" rIns="45712" bIns="22850" anchor="t" anchorCtr="0">
            <a:noAutofit/>
          </a:bodyPr>
          <a:lstStyle/>
          <a:p>
            <a:pPr marL="0" marR="0" lvl="0" indent="0" algn="l" rtl="0">
              <a:spcBef>
                <a:spcPts val="0"/>
              </a:spcBef>
              <a:spcAft>
                <a:spcPts val="0"/>
              </a:spcAft>
              <a:buNone/>
            </a:pPr>
            <a:endParaRPr sz="900">
              <a:solidFill>
                <a:srgbClr val="58BA23"/>
              </a:solidFill>
              <a:latin typeface="Calibri" panose="020F0502020204030204"/>
              <a:ea typeface="Calibri" panose="020F0502020204030204"/>
              <a:cs typeface="Calibri" panose="020F0502020204030204"/>
              <a:sym typeface="Calibri" panose="020F0502020204030204"/>
            </a:endParaRPr>
          </a:p>
        </p:txBody>
      </p:sp>
      <p:pic>
        <p:nvPicPr>
          <p:cNvPr id="90" name="Google Shape;90;p1" descr="A picture containing photo, person, text, different&#10;&#10;Description automatically generated"/>
          <p:cNvPicPr preferRelativeResize="0"/>
          <p:nvPr/>
        </p:nvPicPr>
        <p:blipFill rotWithShape="1">
          <a:blip r:embed="rId1"/>
          <a:srcRect/>
          <a:stretch>
            <a:fillRect/>
          </a:stretch>
        </p:blipFill>
        <p:spPr>
          <a:xfrm>
            <a:off x="4457700" y="2947542"/>
            <a:ext cx="4662432" cy="2995612"/>
          </a:xfrm>
          <a:prstGeom prst="rect">
            <a:avLst/>
          </a:prstGeom>
          <a:noFill/>
          <a:ln>
            <a:noFill/>
          </a:ln>
        </p:spPr>
      </p:pic>
      <p:sp>
        <p:nvSpPr>
          <p:cNvPr id="91" name="Google Shape;91;p1"/>
          <p:cNvSpPr txBox="1"/>
          <p:nvPr/>
        </p:nvSpPr>
        <p:spPr>
          <a:xfrm>
            <a:off x="2933700" y="1439496"/>
            <a:ext cx="6324600" cy="110744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600" b="1">
                <a:solidFill>
                  <a:srgbClr val="FFFFFF"/>
                </a:solidFill>
                <a:latin typeface="Arial" panose="020B0604020202020204"/>
                <a:ea typeface="Arial" panose="020B0604020202020204"/>
                <a:cs typeface="Arial" panose="020B0604020202020204"/>
                <a:sym typeface="Arial" panose="020B0604020202020204"/>
              </a:rPr>
              <a:t>Organizing </a:t>
            </a:r>
            <a:r>
              <a:rPr lang="en-US" sz="3600" b="1" u="sng">
                <a:solidFill>
                  <a:srgbClr val="FFFFFF"/>
                </a:solidFill>
                <a:latin typeface="Arial" panose="020B0604020202020204"/>
                <a:ea typeface="Arial" panose="020B0604020202020204"/>
                <a:cs typeface="Arial" panose="020B0604020202020204"/>
                <a:sym typeface="Arial" panose="020B0604020202020204"/>
              </a:rPr>
              <a:t>Locally</a:t>
            </a:r>
            <a:r>
              <a:rPr lang="en-US" sz="3600" b="1">
                <a:solidFill>
                  <a:srgbClr val="FFFFFF"/>
                </a:solidFill>
                <a:latin typeface="Arial" panose="020B0604020202020204"/>
                <a:ea typeface="Arial" panose="020B0604020202020204"/>
                <a:cs typeface="Arial" panose="020B0604020202020204"/>
                <a:sym typeface="Arial" panose="020B0604020202020204"/>
              </a:rPr>
              <a:t> To Prevent Nuclear War</a:t>
            </a:r>
            <a:endParaRPr sz="3600" b="1" i="0">
              <a:solidFill>
                <a:srgbClr val="FFFFFF"/>
              </a:solidFill>
              <a:latin typeface="Arial" panose="020B0604020202020204"/>
              <a:ea typeface="Arial" panose="020B0604020202020204"/>
              <a:cs typeface="Arial" panose="020B0604020202020204"/>
              <a:sym typeface="Arial" panose="020B0604020202020204"/>
            </a:endParaRPr>
          </a:p>
        </p:txBody>
      </p:sp>
      <p:sp>
        <p:nvSpPr>
          <p:cNvPr id="92" name="Google Shape;92;p1"/>
          <p:cNvSpPr txBox="1"/>
          <p:nvPr/>
        </p:nvSpPr>
        <p:spPr>
          <a:xfrm>
            <a:off x="342900" y="4114800"/>
            <a:ext cx="3962400" cy="83058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A PRESENTATION </a:t>
            </a:r>
            <a:endParaRPr lang="en-US" sz="2700" b="1">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FOR </a:t>
            </a:r>
            <a:r>
              <a:rPr lang="en-US" sz="2700" b="1" i="0">
                <a:solidFill>
                  <a:schemeClr val="lt1"/>
                </a:solidFill>
                <a:latin typeface="Arial" panose="020B0604020202020204"/>
                <a:ea typeface="Arial" panose="020B0604020202020204"/>
                <a:cs typeface="Arial" panose="020B0604020202020204"/>
                <a:sym typeface="Arial" panose="020B0604020202020204"/>
              </a:rPr>
              <a:t>COMMUNITIES</a:t>
            </a:r>
            <a:endParaRPr lang="en-US" sz="2700" b="1" i="0">
              <a:solidFill>
                <a:schemeClr val="lt1"/>
              </a:solidFill>
              <a:latin typeface="Arial" panose="020B0604020202020204"/>
              <a:ea typeface="Arial" panose="020B0604020202020204"/>
              <a:cs typeface="Arial" panose="020B0604020202020204"/>
              <a:sym typeface="Arial" panose="020B0604020202020204"/>
            </a:endParaRPr>
          </a:p>
        </p:txBody>
      </p:sp>
      <p:pic>
        <p:nvPicPr>
          <p:cNvPr id="93" name="Google Shape;93;p1"/>
          <p:cNvPicPr preferRelativeResize="0"/>
          <p:nvPr/>
        </p:nvPicPr>
        <p:blipFill rotWithShape="1">
          <a:blip r:embed="rId2"/>
          <a:srcRect/>
          <a:stretch>
            <a:fillRect/>
          </a:stretch>
        </p:blipFill>
        <p:spPr>
          <a:xfrm>
            <a:off x="190500" y="1333500"/>
            <a:ext cx="2362200" cy="12949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74" name="Shape 174"/>
        <p:cNvGrpSpPr/>
        <p:nvPr/>
      </p:nvGrpSpPr>
      <p:grpSpPr>
        <a:xfrm>
          <a:off x="0" y="0"/>
          <a:ext cx="0" cy="0"/>
          <a:chOff x="0" y="0"/>
          <a:chExt cx="0" cy="0"/>
        </a:xfrm>
      </p:grpSpPr>
      <p:sp>
        <p:nvSpPr>
          <p:cNvPr id="175" name="Google Shape;175;p8"/>
          <p:cNvSpPr/>
          <p:nvPr/>
        </p:nvSpPr>
        <p:spPr>
          <a:xfrm>
            <a:off x="3581401" y="819347"/>
            <a:ext cx="5562600" cy="5181403"/>
          </a:xfrm>
          <a:prstGeom prst="rect">
            <a:avLst/>
          </a:prstGeom>
          <a:solidFill>
            <a:srgbClr val="FFFFFF"/>
          </a:solidFill>
          <a:ln>
            <a:noFill/>
          </a:ln>
        </p:spPr>
        <p:txBody>
          <a:bodyPr spcFirstLastPara="1" wrap="square" lIns="45712" tIns="22850" rIns="45712" bIns="22850" anchor="t" anchorCtr="0">
            <a:noAutofit/>
          </a:bodyPr>
          <a:lstStyle/>
          <a:p>
            <a:pPr marL="0" marR="0" lvl="0" indent="0" algn="l" rtl="0">
              <a:spcBef>
                <a:spcPts val="0"/>
              </a:spcBef>
              <a:spcAft>
                <a:spcPts val="0"/>
              </a:spcAft>
              <a:buNone/>
            </a:pPr>
            <a:r>
              <a:rPr lang="en-US" sz="900">
                <a:solidFill>
                  <a:schemeClr val="lt1"/>
                </a:solidFill>
                <a:latin typeface="Calibri" panose="020F0502020204030204"/>
                <a:ea typeface="Calibri" panose="020F0502020204030204"/>
                <a:cs typeface="Calibri" panose="020F0502020204030204"/>
                <a:sym typeface="Calibri" panose="020F0502020204030204"/>
              </a:rPr>
              <a:t>1f4a7f</a:t>
            </a:r>
            <a:endParaRPr lang="en-US" sz="9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76" name="Google Shape;176;p8"/>
          <p:cNvSpPr txBox="1"/>
          <p:nvPr/>
        </p:nvSpPr>
        <p:spPr>
          <a:xfrm>
            <a:off x="228600" y="1629686"/>
            <a:ext cx="3124594" cy="4062730"/>
          </a:xfrm>
          <a:prstGeom prst="rect">
            <a:avLst/>
          </a:prstGeom>
          <a:noFill/>
          <a:ln>
            <a:noFill/>
          </a:ln>
        </p:spPr>
        <p:txBody>
          <a:bodyPr spcFirstLastPara="1" wrap="square" lIns="0" tIns="0" rIns="0" bIns="0" anchor="t" anchorCtr="0">
            <a:spAutoFit/>
          </a:bodyPr>
          <a:lstStyle/>
          <a:p>
            <a:pPr marL="0" marR="0" lvl="0" indent="0" algn="ctr" rtl="0">
              <a:lnSpc>
                <a:spcPct val="163000"/>
              </a:lnSpc>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WE CALL ON THE UNITED STATES TO LEAD A GLOBAL EFFORT TO PREVENT NUCLEAR WAR.</a:t>
            </a:r>
            <a:endParaRPr sz="2700" b="1" i="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77" name="Google Shape;177;p8"/>
          <p:cNvGrpSpPr/>
          <p:nvPr/>
        </p:nvGrpSpPr>
        <p:grpSpPr>
          <a:xfrm>
            <a:off x="4501515" y="1706844"/>
            <a:ext cx="3269082" cy="3501665"/>
            <a:chOff x="-687" y="724224"/>
            <a:chExt cx="7498240" cy="9337783"/>
          </a:xfrm>
        </p:grpSpPr>
        <p:sp>
          <p:nvSpPr>
            <p:cNvPr id="178" name="Google Shape;178;p8"/>
            <p:cNvSpPr txBox="1"/>
            <p:nvPr/>
          </p:nvSpPr>
          <p:spPr>
            <a:xfrm>
              <a:off x="-687" y="9316940"/>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chemeClr val="dk1"/>
                  </a:solidFill>
                  <a:latin typeface="Arial" panose="020B0604020202020204"/>
                  <a:ea typeface="Arial" panose="020B0604020202020204"/>
                  <a:cs typeface="Arial" panose="020B0604020202020204"/>
                  <a:sym typeface="Arial" panose="020B0604020202020204"/>
                </a:rPr>
                <a:t>RENOUNCE FIRST USE</a:t>
              </a:r>
              <a:endParaRPr lang="en-US" b="1">
                <a:solidFill>
                  <a:schemeClr val="dk1"/>
                </a:solidFill>
                <a:latin typeface="Arial" panose="020B0604020202020204"/>
                <a:ea typeface="Arial" panose="020B0604020202020204"/>
                <a:cs typeface="Arial" panose="020B0604020202020204"/>
                <a:sym typeface="Arial" panose="020B0604020202020204"/>
              </a:endParaRPr>
            </a:p>
          </p:txBody>
        </p:sp>
        <p:sp>
          <p:nvSpPr>
            <p:cNvPr id="179" name="Google Shape;179;p8"/>
            <p:cNvSpPr txBox="1"/>
            <p:nvPr/>
          </p:nvSpPr>
          <p:spPr>
            <a:xfrm>
              <a:off x="0" y="724224"/>
              <a:ext cx="7497553" cy="646854"/>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0" name="Google Shape;180;p8"/>
          <p:cNvGrpSpPr/>
          <p:nvPr/>
        </p:nvGrpSpPr>
        <p:grpSpPr>
          <a:xfrm>
            <a:off x="4419600" y="2324100"/>
            <a:ext cx="4533900" cy="524869"/>
            <a:chOff x="0" y="-28575"/>
            <a:chExt cx="7895653" cy="1399652"/>
          </a:xfrm>
        </p:grpSpPr>
        <p:sp>
          <p:nvSpPr>
            <p:cNvPr id="181" name="Google Shape;181;p8"/>
            <p:cNvSpPr txBox="1"/>
            <p:nvPr/>
          </p:nvSpPr>
          <p:spPr>
            <a:xfrm>
              <a:off x="0" y="-28575"/>
              <a:ext cx="78956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i="0">
                  <a:solidFill>
                    <a:srgbClr val="000000"/>
                  </a:solidFill>
                  <a:latin typeface="Arial" panose="020B0604020202020204"/>
                  <a:ea typeface="Arial" panose="020B0604020202020204"/>
                  <a:cs typeface="Arial" panose="020B0604020202020204"/>
                  <a:sym typeface="Arial" panose="020B0604020202020204"/>
                </a:rPr>
                <a:t>END SOLE PRESIDENTIAL AUTHORITY</a:t>
              </a:r>
              <a:endParaRPr lang="en-US" b="1" i="0">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3" name="Google Shape;183;p8"/>
          <p:cNvGrpSpPr/>
          <p:nvPr/>
        </p:nvGrpSpPr>
        <p:grpSpPr>
          <a:xfrm>
            <a:off x="4418076" y="3238500"/>
            <a:ext cx="4533900" cy="524869"/>
            <a:chOff x="0" y="-28575"/>
            <a:chExt cx="7497553" cy="1399652"/>
          </a:xfrm>
        </p:grpSpPr>
        <p:sp>
          <p:nvSpPr>
            <p:cNvPr id="184" name="Google Shape;184;p8"/>
            <p:cNvSpPr txBox="1"/>
            <p:nvPr/>
          </p:nvSpPr>
          <p:spPr>
            <a:xfrm>
              <a:off x="0" y="-28575"/>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END HAIR-TRIGGER ALERT</a:t>
              </a:r>
              <a:endParaRPr b="1" i="0">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6" name="Google Shape;186;p8"/>
          <p:cNvGrpSpPr/>
          <p:nvPr/>
        </p:nvGrpSpPr>
        <p:grpSpPr>
          <a:xfrm>
            <a:off x="4418076" y="4124448"/>
            <a:ext cx="4533900" cy="524869"/>
            <a:chOff x="0" y="-28575"/>
            <a:chExt cx="10399333" cy="1399652"/>
          </a:xfrm>
        </p:grpSpPr>
        <p:sp>
          <p:nvSpPr>
            <p:cNvPr id="187" name="Google Shape;187;p8"/>
            <p:cNvSpPr txBox="1"/>
            <p:nvPr/>
          </p:nvSpPr>
          <p:spPr>
            <a:xfrm>
              <a:off x="0" y="-28575"/>
              <a:ext cx="1039933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CANCEL ENHANCED WEAPONS</a:t>
              </a:r>
              <a:endParaRPr lang="en-US" b="1">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9" name="Google Shape;189;p8"/>
          <p:cNvGrpSpPr/>
          <p:nvPr/>
        </p:nvGrpSpPr>
        <p:grpSpPr>
          <a:xfrm>
            <a:off x="4470781" y="1409431"/>
            <a:ext cx="4481195" cy="4096109"/>
            <a:chOff x="-538" y="-9551884"/>
            <a:chExt cx="7498091" cy="10922961"/>
          </a:xfrm>
        </p:grpSpPr>
        <p:sp>
          <p:nvSpPr>
            <p:cNvPr id="190" name="Google Shape;190;p8"/>
            <p:cNvSpPr txBox="1"/>
            <p:nvPr/>
          </p:nvSpPr>
          <p:spPr>
            <a:xfrm>
              <a:off x="-538" y="-9551884"/>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PURSUE GLOBAL ELIMINATION</a:t>
              </a:r>
              <a:endParaRPr lang="en-US" b="1">
                <a:solidFill>
                  <a:srgbClr val="000000"/>
                </a:solidFill>
                <a:latin typeface="Arial" panose="020B0604020202020204"/>
                <a:ea typeface="Arial" panose="020B0604020202020204"/>
                <a:cs typeface="Arial" panose="020B0604020202020204"/>
                <a:sym typeface="Arial" panose="020B0604020202020204"/>
              </a:endParaRPr>
            </a:p>
          </p:txBody>
        </p:sp>
        <p:sp>
          <p:nvSpPr>
            <p:cNvPr id="191" name="Google Shape;191;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pic>
        <p:nvPicPr>
          <p:cNvPr id="192" name="Google Shape;192;p8" descr="v2new1-50px.png"/>
          <p:cNvPicPr preferRelativeResize="0"/>
          <p:nvPr/>
        </p:nvPicPr>
        <p:blipFill rotWithShape="1">
          <a:blip r:embed="rId1"/>
          <a:srcRect/>
          <a:stretch>
            <a:fillRect/>
          </a:stretch>
        </p:blipFill>
        <p:spPr>
          <a:xfrm>
            <a:off x="3810000" y="1295400"/>
            <a:ext cx="493776" cy="493776"/>
          </a:xfrm>
          <a:prstGeom prst="rect">
            <a:avLst/>
          </a:prstGeom>
          <a:noFill/>
          <a:ln>
            <a:noFill/>
          </a:ln>
        </p:spPr>
      </p:pic>
      <p:pic>
        <p:nvPicPr>
          <p:cNvPr id="193" name="Google Shape;193;p8" descr="v2new2-50px.png"/>
          <p:cNvPicPr preferRelativeResize="0"/>
          <p:nvPr/>
        </p:nvPicPr>
        <p:blipFill rotWithShape="1">
          <a:blip r:embed="rId2"/>
          <a:srcRect/>
          <a:stretch>
            <a:fillRect/>
          </a:stretch>
        </p:blipFill>
        <p:spPr>
          <a:xfrm>
            <a:off x="3810000" y="2209800"/>
            <a:ext cx="495300" cy="495300"/>
          </a:xfrm>
          <a:prstGeom prst="rect">
            <a:avLst/>
          </a:prstGeom>
          <a:noFill/>
          <a:ln>
            <a:noFill/>
          </a:ln>
        </p:spPr>
      </p:pic>
      <p:pic>
        <p:nvPicPr>
          <p:cNvPr id="194" name="Google Shape;194;p8" descr="v2new3-50px.png"/>
          <p:cNvPicPr preferRelativeResize="0"/>
          <p:nvPr/>
        </p:nvPicPr>
        <p:blipFill rotWithShape="1">
          <a:blip r:embed="rId3"/>
          <a:srcRect/>
          <a:stretch>
            <a:fillRect/>
          </a:stretch>
        </p:blipFill>
        <p:spPr>
          <a:xfrm>
            <a:off x="3810000" y="3086100"/>
            <a:ext cx="495300" cy="495300"/>
          </a:xfrm>
          <a:prstGeom prst="rect">
            <a:avLst/>
          </a:prstGeom>
          <a:noFill/>
          <a:ln>
            <a:noFill/>
          </a:ln>
        </p:spPr>
      </p:pic>
      <p:pic>
        <p:nvPicPr>
          <p:cNvPr id="195" name="Google Shape;195;p8" descr="v2new4-50px.png"/>
          <p:cNvPicPr preferRelativeResize="0"/>
          <p:nvPr/>
        </p:nvPicPr>
        <p:blipFill rotWithShape="1">
          <a:blip r:embed="rId4"/>
          <a:srcRect/>
          <a:stretch>
            <a:fillRect/>
          </a:stretch>
        </p:blipFill>
        <p:spPr>
          <a:xfrm>
            <a:off x="3810000" y="4000500"/>
            <a:ext cx="493776" cy="493776"/>
          </a:xfrm>
          <a:prstGeom prst="rect">
            <a:avLst/>
          </a:prstGeom>
          <a:noFill/>
          <a:ln>
            <a:noFill/>
          </a:ln>
        </p:spPr>
      </p:pic>
      <p:pic>
        <p:nvPicPr>
          <p:cNvPr id="196" name="Google Shape;196;p8" descr="v2new5-50px.png"/>
          <p:cNvPicPr preferRelativeResize="0"/>
          <p:nvPr/>
        </p:nvPicPr>
        <p:blipFill rotWithShape="1">
          <a:blip r:embed="rId5"/>
          <a:srcRect/>
          <a:stretch>
            <a:fillRect/>
          </a:stretch>
        </p:blipFill>
        <p:spPr>
          <a:xfrm>
            <a:off x="3810000" y="4876800"/>
            <a:ext cx="493776" cy="4937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ctrTitle"/>
          </p:nvPr>
        </p:nvSpPr>
        <p:spPr>
          <a:xfrm>
            <a:off x="2628900" y="440478"/>
            <a:ext cx="3886200" cy="980017"/>
          </a:xfrm>
        </p:spPr>
        <p:txBody>
          <a:bodyPr/>
          <a:p>
            <a:r>
              <a:rPr lang="en-US" sz="4400" b="1"/>
              <a:t>TAKE ACTION</a:t>
            </a:r>
            <a:endParaRPr lang="en-US" sz="4400" b="1"/>
          </a:p>
        </p:txBody>
      </p:sp>
      <p:sp>
        <p:nvSpPr>
          <p:cNvPr id="3" name="Subtitle 2"/>
          <p:cNvSpPr/>
          <p:nvPr>
            <p:ph type="subTitle" idx="1"/>
          </p:nvPr>
        </p:nvSpPr>
        <p:spPr>
          <a:xfrm>
            <a:off x="0" y="1420495"/>
            <a:ext cx="9143365" cy="5158105"/>
          </a:xfrm>
        </p:spPr>
        <p:txBody>
          <a:bodyPr>
            <a:noAutofit/>
          </a:bodyPr>
          <a:p>
            <a:endParaRPr lang="en-US" sz="2400" b="1"/>
          </a:p>
          <a:p>
            <a:pPr marL="355600" indent="-342900" algn="l">
              <a:buAutoNum type="arabicPeriod"/>
            </a:pPr>
            <a:r>
              <a:rPr lang="en-US" sz="2400" b="1"/>
              <a:t>    Engage on social media</a:t>
            </a:r>
            <a:endParaRPr lang="en-US" sz="2400" b="1"/>
          </a:p>
          <a:p>
            <a:pPr marL="355600" indent="-342900" algn="l">
              <a:buAutoNum type="arabicPeriod"/>
            </a:pPr>
            <a:r>
              <a:rPr lang="en-US" sz="2400" b="1"/>
              <a:t>    Urge your elected officials to endorse the campaign</a:t>
            </a:r>
            <a:endParaRPr lang="en-US" sz="2400" b="1"/>
          </a:p>
          <a:p>
            <a:pPr marL="355600" indent="-342900" algn="l">
              <a:buAutoNum type="arabicPeriod"/>
            </a:pPr>
            <a:r>
              <a:rPr lang="en-US" sz="2400" b="1"/>
              <a:t>    Spread the word via local media (letters, Op Eds, radio)</a:t>
            </a:r>
            <a:endParaRPr lang="en-US" sz="2400" b="1"/>
          </a:p>
          <a:p>
            <a:pPr marL="355600" indent="-342900" algn="l">
              <a:buAutoNum type="arabicPeriod"/>
            </a:pPr>
            <a:r>
              <a:rPr lang="en-US" sz="2400" b="1"/>
              <a:t>    Work with other groups and leaders in your community</a:t>
            </a:r>
            <a:endParaRPr lang="en-US" sz="2400" b="1"/>
          </a:p>
          <a:p>
            <a:pPr marL="355600" indent="-342900" algn="l">
              <a:buAutoNum type="arabicPeriod"/>
            </a:pPr>
            <a:r>
              <a:rPr lang="en-US" sz="2400" b="1"/>
              <a:t>    Pass a resolution in your local government</a:t>
            </a:r>
            <a:endParaRPr lang="en-US" sz="24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246380"/>
            <a:ext cx="7886700" cy="522605"/>
          </a:xfrm>
        </p:spPr>
        <p:txBody>
          <a:bodyPr>
            <a:normAutofit fontScale="90000"/>
          </a:bodyPr>
          <a:p>
            <a:pPr algn="ctr"/>
            <a:r>
              <a:rPr lang="en-US"/>
              <a:t>Take Action!</a:t>
            </a:r>
            <a:endParaRPr lang="en-US"/>
          </a:p>
        </p:txBody>
      </p:sp>
      <p:sp>
        <p:nvSpPr>
          <p:cNvPr id="3" name="Content Placeholder 2"/>
          <p:cNvSpPr>
            <a:spLocks noGrp="1"/>
          </p:cNvSpPr>
          <p:nvPr>
            <p:ph idx="1"/>
          </p:nvPr>
        </p:nvSpPr>
        <p:spPr>
          <a:xfrm>
            <a:off x="210820" y="713740"/>
            <a:ext cx="8832850" cy="5122545"/>
          </a:xfrm>
        </p:spPr>
        <p:txBody>
          <a:bodyPr>
            <a:noAutofit/>
          </a:bodyPr>
          <a:p>
            <a:pPr marL="0" indent="0">
              <a:buNone/>
            </a:pPr>
            <a:r>
              <a:rPr lang="en-US" sz="1800" dirty="0">
                <a:sym typeface="+mn-ea"/>
              </a:rPr>
              <a:t> </a:t>
            </a:r>
            <a:r>
              <a:rPr lang="en-US" sz="1800" b="1" dirty="0">
                <a:sym typeface="+mn-ea"/>
              </a:rPr>
              <a:t>VFP Nuclear Posture Review:  </a:t>
            </a:r>
            <a:r>
              <a:rPr lang="en-US" sz="1800" b="1" dirty="0">
                <a:sym typeface="+mn-ea"/>
                <a:hlinkClick r:id="rId1"/>
              </a:rPr>
              <a:t>www.tinyurl.com/VFP-NPR</a:t>
            </a:r>
            <a:br>
              <a:rPr lang="en-US" sz="1800" b="1" dirty="0">
                <a:sym typeface="+mn-ea"/>
              </a:rPr>
            </a:br>
            <a:r>
              <a:rPr lang="en-US" sz="1800" b="1" dirty="0">
                <a:sym typeface="+mn-ea"/>
              </a:rPr>
              <a:t>- share it widely, and use it as a tool in your own anti-nuclear activities.</a:t>
            </a:r>
            <a:endParaRPr lang="en-US" sz="1800" b="1" dirty="0"/>
          </a:p>
          <a:p>
            <a:pPr marL="514350" indent="-514350">
              <a:buFont typeface="+mj-lt"/>
              <a:buAutoNum type="arabicPeriod"/>
            </a:pPr>
            <a:r>
              <a:rPr lang="en-US" sz="1800" b="1" dirty="0">
                <a:sym typeface="+mn-ea"/>
              </a:rPr>
              <a:t>The Nuclear Ban Treaty Collective has resources to help with your actions, including banners. </a:t>
            </a:r>
            <a:r>
              <a:rPr lang="en-US" sz="1800" b="1" dirty="0">
                <a:sym typeface="+mn-ea"/>
                <a:hlinkClick r:id="rId2" action="ppaction://hlinkfile"/>
              </a:rPr>
              <a:t>nuclearban.us</a:t>
            </a:r>
            <a:endParaRPr lang="en-US" sz="1800" b="1" dirty="0"/>
          </a:p>
          <a:p>
            <a:pPr marL="514350" indent="-514350">
              <a:buFont typeface="+mj-lt"/>
              <a:buAutoNum type="arabicPeriod"/>
            </a:pPr>
            <a:r>
              <a:rPr lang="en-US" sz="1800" b="1" dirty="0">
                <a:sym typeface="+mn-ea"/>
              </a:rPr>
              <a:t>If you are participating in MLK events, highlight his opposition to nuclear weapons!</a:t>
            </a:r>
            <a:endParaRPr lang="en-US" sz="1800" b="1" dirty="0"/>
          </a:p>
          <a:p>
            <a:pPr marL="514350" indent="-514350">
              <a:buFont typeface="+mj-lt"/>
              <a:buAutoNum type="arabicPeriod"/>
            </a:pPr>
            <a:r>
              <a:rPr lang="en-US" sz="1800" b="1" dirty="0">
                <a:sym typeface="+mn-ea"/>
              </a:rPr>
              <a:t>Ask your Congressional Representatives to support federal legislation to:</a:t>
            </a:r>
            <a:endParaRPr lang="en-US" sz="1800" b="1" dirty="0"/>
          </a:p>
          <a:p>
            <a:r>
              <a:rPr lang="en-US" sz="1800" b="1" dirty="0">
                <a:sym typeface="+mn-ea"/>
              </a:rPr>
              <a:t>    Embrace the Goals and Provisions of the TPNW, H. Res. 77</a:t>
            </a:r>
            <a:endParaRPr lang="en-US" sz="1800" b="1" dirty="0"/>
          </a:p>
          <a:p>
            <a:r>
              <a:rPr lang="en-US" sz="1800" b="1" dirty="0">
                <a:sym typeface="+mn-ea"/>
              </a:rPr>
              <a:t>    Maintain Congress’ constitutional authority to declare war or a nuclear strike, H.R. 669</a:t>
            </a:r>
            <a:endParaRPr lang="en-US" sz="1800" b="1" dirty="0"/>
          </a:p>
          <a:p>
            <a:r>
              <a:rPr lang="en-US" sz="1800" b="1" dirty="0">
                <a:sym typeface="+mn-ea"/>
              </a:rPr>
              <a:t>    Redirect military spending to meet human needs, H.R. 1134</a:t>
            </a:r>
            <a:endParaRPr lang="en-US" sz="1800" b="1" dirty="0"/>
          </a:p>
          <a:p>
            <a:r>
              <a:rPr lang="en-US" sz="1800" b="1" dirty="0">
                <a:sym typeface="+mn-ea"/>
              </a:rPr>
              <a:t>    Redirect nuclear weapons spending to clean energy and human needs, H.R. 2775</a:t>
            </a:r>
            <a:endParaRPr lang="en-US" sz="1800" b="1" dirty="0">
              <a:sym typeface="+mn-ea"/>
            </a:endParaRPr>
          </a:p>
          <a:p>
            <a:endParaRPr lang="en-US" sz="1800" b="1" dirty="0"/>
          </a:p>
          <a:p>
            <a:pPr marL="0" indent="0">
              <a:buNone/>
            </a:pPr>
            <a:r>
              <a:rPr lang="en-US" sz="1800" b="1" dirty="0">
                <a:sym typeface="+mn-ea"/>
              </a:rPr>
              <a:t>5.	As your member of Congress to join the Parliamentary Pledge of the </a:t>
            </a:r>
            <a:br>
              <a:rPr lang="en-US" sz="1800" b="1" dirty="0">
                <a:sym typeface="+mn-ea"/>
              </a:rPr>
            </a:br>
            <a:r>
              <a:rPr lang="en-US" sz="1800" b="1" dirty="0">
                <a:sym typeface="+mn-ea"/>
              </a:rPr>
              <a:t>	International Campaign to Abolish Nuclear Weapons</a:t>
            </a:r>
            <a:br>
              <a:rPr lang="en-US" sz="1800" b="1" dirty="0">
                <a:sym typeface="+mn-ea"/>
              </a:rPr>
            </a:br>
            <a:r>
              <a:rPr lang="en-US" sz="1800" b="1" dirty="0">
                <a:sym typeface="+mn-ea"/>
              </a:rPr>
              <a:t>	(ICAN)  </a:t>
            </a:r>
            <a:r>
              <a:rPr lang="en-US" sz="1800" b="1" dirty="0">
                <a:sym typeface="+mn-ea"/>
                <a:hlinkClick r:id="rId3"/>
              </a:rPr>
              <a:t>https://pledge.icanw.org/</a:t>
            </a:r>
            <a:r>
              <a:rPr lang="en-US" sz="1800" b="1" dirty="0">
                <a:sym typeface="+mn-ea"/>
              </a:rPr>
              <a:t>.</a:t>
            </a:r>
            <a:endParaRPr lang="en-US" sz="1800" b="1" dirty="0"/>
          </a:p>
          <a:p>
            <a:pPr marL="0" indent="0">
              <a:buNone/>
            </a:pPr>
            <a:r>
              <a:rPr lang="en-US" sz="1800" b="1" dirty="0">
                <a:sym typeface="+mn-ea"/>
              </a:rPr>
              <a:t>6.	Enroll your City or State in the ICAN Cities Campaign. </a:t>
            </a:r>
            <a:r>
              <a:rPr lang="en-US" sz="1800" b="1" dirty="0">
                <a:sym typeface="+mn-ea"/>
                <a:hlinkClick r:id="rId4"/>
              </a:rPr>
              <a:t>https://cities.icanw.org/</a:t>
            </a:r>
            <a:r>
              <a:rPr lang="en-US" sz="1800" b="1" dirty="0">
                <a:sym typeface="+mn-ea"/>
              </a:rPr>
              <a:t> 	and 	Mayors For Peace.</a:t>
            </a:r>
            <a:endParaRPr lang="en-US" sz="1800" b="1" dirty="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628650" y="224790"/>
            <a:ext cx="7886700" cy="1325563"/>
          </a:xfrm>
          <a:prstGeom prst="rect">
            <a:avLst/>
          </a:prstGeom>
          <a:noFill/>
          <a:ln w="0">
            <a:noFill/>
          </a:ln>
        </p:spPr>
        <p:txBody>
          <a:bodyPr anchor="ctr">
            <a:noAutofit/>
          </a:bodyPr>
          <a:p>
            <a:pPr algn="ctr">
              <a:lnSpc>
                <a:spcPct val="100000"/>
              </a:lnSpc>
              <a:buNone/>
            </a:pPr>
            <a:r>
              <a:rPr lang="en-US" sz="3200" b="1" strike="noStrike" spc="-1">
                <a:solidFill>
                  <a:srgbClr val="000000"/>
                </a:solidFill>
                <a:latin typeface="Calibri" panose="020F0502020204030204"/>
              </a:rPr>
              <a:t>“The Great Loop”</a:t>
            </a:r>
            <a:br>
              <a:rPr lang="en-US" sz="3200" b="1" strike="noStrike" spc="-1">
                <a:solidFill>
                  <a:srgbClr val="000000"/>
                </a:solidFill>
                <a:latin typeface="Calibri" panose="020F0502020204030204"/>
              </a:rPr>
            </a:br>
            <a:r>
              <a:rPr lang="en-US" sz="3200" b="1">
                <a:sym typeface="+mn-ea"/>
              </a:rPr>
              <a:t>Minneapolis Aug‘22 - Chicago Sept ‘23</a:t>
            </a:r>
            <a:endParaRPr lang="en-US" sz="3200" b="0" strike="noStrike" spc="-1">
              <a:solidFill>
                <a:srgbClr val="000000"/>
              </a:solidFill>
              <a:latin typeface="Calibri" panose="020F0502020204030204"/>
            </a:endParaRPr>
          </a:p>
        </p:txBody>
      </p:sp>
      <p:pic>
        <p:nvPicPr>
          <p:cNvPr id="183" name="Content Placeholder 3" descr="Great Loop Map Route Only Map"/>
          <p:cNvPicPr/>
          <p:nvPr/>
        </p:nvPicPr>
        <p:blipFill>
          <a:blip r:embed="rId1"/>
          <a:stretch>
            <a:fillRect/>
          </a:stretch>
        </p:blipFill>
        <p:spPr>
          <a:xfrm>
            <a:off x="842010" y="1585715"/>
            <a:ext cx="3518640" cy="3666600"/>
          </a:xfrm>
          <a:prstGeom prst="rect">
            <a:avLst/>
          </a:prstGeom>
          <a:ln w="0">
            <a:noFill/>
          </a:ln>
        </p:spPr>
      </p:pic>
      <p:sp>
        <p:nvSpPr>
          <p:cNvPr id="184" name="Text Box 2"/>
          <p:cNvSpPr/>
          <p:nvPr/>
        </p:nvSpPr>
        <p:spPr>
          <a:xfrm>
            <a:off x="446405" y="5252085"/>
            <a:ext cx="5002530" cy="1627505"/>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nchor="t">
            <a:spAutoFit/>
          </a:bodyPr>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10,300 miles</a:t>
            </a:r>
            <a:endParaRPr lang="en-US" sz="2000" b="0" strike="noStrike" spc="-1">
              <a:latin typeface="Arial" panose="020B060402020202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102 Cities or Towns visited</a:t>
            </a:r>
            <a:endParaRPr lang="en-US" sz="2000" b="1" strike="noStrike" spc="-1">
              <a:solidFill>
                <a:srgbClr val="000000"/>
              </a:solidFill>
              <a:latin typeface="Calibri" panose="020F050202020403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350 presentations - </a:t>
            </a:r>
            <a:br>
              <a:rPr lang="en-US" sz="2000" b="1" strike="noStrike" spc="-1">
                <a:solidFill>
                  <a:srgbClr val="000000"/>
                </a:solidFill>
                <a:latin typeface="Calibri" panose="020F0502020204030204"/>
              </a:rPr>
            </a:br>
            <a:r>
              <a:rPr lang="en-US" sz="2000" b="1" strike="noStrike" spc="-1">
                <a:solidFill>
                  <a:srgbClr val="000000"/>
                </a:solidFill>
                <a:latin typeface="Calibri" panose="020F0502020204030204"/>
              </a:rPr>
              <a:t>reached 10,500 people directly</a:t>
            </a:r>
            <a:endParaRPr lang="en-US" sz="2000" b="0" strike="noStrike" spc="-1">
              <a:latin typeface="Arial" panose="020B060402020202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100,000s of people reached through press</a:t>
            </a:r>
            <a:endParaRPr lang="en-US" sz="2400" b="0" strike="noStrike" spc="-1">
              <a:latin typeface="Arial" panose="020B0604020202020204"/>
            </a:endParaRPr>
          </a:p>
        </p:txBody>
      </p:sp>
      <p:pic>
        <p:nvPicPr>
          <p:cNvPr id="2" name="Content Placeholder 1" descr="C:\Users\helen\Documents Golden Rule\_Great Loop\Great Loop Map InReach Tracker.jpgGreat Loop Map InReach Tracker"/>
          <p:cNvPicPr>
            <a:picLocks noChangeAspect="1"/>
          </p:cNvPicPr>
          <p:nvPr>
            <p:ph/>
          </p:nvPr>
        </p:nvPicPr>
        <p:blipFill>
          <a:blip r:embed="rId2"/>
          <a:srcRect t="3226" b="3226"/>
          <a:stretch>
            <a:fillRect/>
          </a:stretch>
        </p:blipFill>
        <p:spPr>
          <a:xfrm>
            <a:off x="5018405" y="1628140"/>
            <a:ext cx="3316605" cy="3576955"/>
          </a:xfrm>
          <a:prstGeom prst="rect">
            <a:avLst/>
          </a:prstGeom>
          <a:ln w="38100">
            <a:solidFill>
              <a:srgbClr val="457099"/>
            </a:solidFill>
          </a:ln>
        </p:spPr>
      </p:pic>
      <p:sp>
        <p:nvSpPr>
          <p:cNvPr id="3" name="Text Box 2"/>
          <p:cNvSpPr txBox="1"/>
          <p:nvPr/>
        </p:nvSpPr>
        <p:spPr>
          <a:xfrm>
            <a:off x="4828540" y="5252085"/>
            <a:ext cx="3686810" cy="1007110"/>
          </a:xfrm>
          <a:prstGeom prst="rect">
            <a:avLst/>
          </a:prstGeom>
          <a:noFill/>
        </p:spPr>
        <p:txBody>
          <a:bodyPr wrap="square" rtlCol="0">
            <a:noAutofit/>
          </a:bodyPr>
          <a:p>
            <a:r>
              <a:rPr lang="en-US" b="1"/>
              <a:t>VFP Chapters</a:t>
            </a:r>
            <a:endParaRPr lang="en-US" b="1"/>
          </a:p>
          <a:p>
            <a:r>
              <a:rPr lang="en-US">
                <a:sym typeface="+mn-ea"/>
              </a:rPr>
              <a:t>22 Chapters donated a total of $23,652 in 2022-23.</a:t>
            </a:r>
            <a:endParaRPr lang="en-US"/>
          </a:p>
          <a:p>
            <a:r>
              <a:rPr lang="en-US">
                <a:sym typeface="+mn-ea"/>
              </a:rPr>
              <a:t>39 Chapters anchored GR GL Events</a:t>
            </a:r>
            <a:endParaRPr lang="en-US"/>
          </a:p>
          <a:p>
            <a:endParaRPr lang="en-US" b="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Dubuque 3C"/>
          <p:cNvPicPr>
            <a:picLocks noChangeAspect="1"/>
          </p:cNvPicPr>
          <p:nvPr/>
        </p:nvPicPr>
        <p:blipFill>
          <a:blip r:embed="rId1"/>
          <a:stretch>
            <a:fillRect/>
          </a:stretch>
        </p:blipFill>
        <p:spPr>
          <a:xfrm>
            <a:off x="1144905" y="857250"/>
            <a:ext cx="685419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Marshallese women - ukulele and singing - Erik Hogstrom - A"/>
          <p:cNvPicPr>
            <a:picLocks noChangeAspect="1"/>
          </p:cNvPicPr>
          <p:nvPr/>
        </p:nvPicPr>
        <p:blipFill>
          <a:blip r:embed="rId1"/>
          <a:stretch>
            <a:fillRect/>
          </a:stretch>
        </p:blipFill>
        <p:spPr>
          <a:xfrm>
            <a:off x="1917859" y="857250"/>
            <a:ext cx="5307806"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Picture 8" descr="Captain Kiko and the Marshallese dancing on the dock in Dubuque"/>
          <p:cNvPicPr>
            <a:picLocks noChangeAspect="1"/>
          </p:cNvPicPr>
          <p:nvPr/>
        </p:nvPicPr>
        <p:blipFill>
          <a:blip r:embed="rId1"/>
          <a:stretch>
            <a:fillRect/>
          </a:stretch>
        </p:blipFill>
        <p:spPr>
          <a:xfrm>
            <a:off x="560546" y="864394"/>
            <a:ext cx="8011954" cy="51363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607060" y="188595"/>
            <a:ext cx="7929880" cy="460375"/>
          </a:xfrm>
          <a:prstGeom prst="rect">
            <a:avLst/>
          </a:prstGeom>
          <a:noFill/>
        </p:spPr>
        <p:txBody>
          <a:bodyPr wrap="square" rtlCol="0">
            <a:spAutoFit/>
          </a:bodyPr>
          <a:p>
            <a:pPr algn="ctr"/>
            <a:r>
              <a:rPr lang="en-US" sz="2400" b="1"/>
              <a:t>2023 Started with the voyage to Cuba!</a:t>
            </a:r>
            <a:endParaRPr lang="en-US" sz="2400" b="1"/>
          </a:p>
        </p:txBody>
      </p:sp>
      <p:pic>
        <p:nvPicPr>
          <p:cNvPr id="3" name="Picture 2" descr="20221231_071937"/>
          <p:cNvPicPr>
            <a:picLocks noChangeAspect="1"/>
          </p:cNvPicPr>
          <p:nvPr/>
        </p:nvPicPr>
        <p:blipFill>
          <a:blip r:embed="rId1"/>
          <a:stretch>
            <a:fillRect/>
          </a:stretch>
        </p:blipFill>
        <p:spPr>
          <a:xfrm>
            <a:off x="429895" y="620395"/>
            <a:ext cx="8284210" cy="6213475"/>
          </a:xfrm>
          <a:prstGeom prst="rect">
            <a:avLst/>
          </a:prstGeom>
        </p:spPr>
      </p:pic>
      <p:sp>
        <p:nvSpPr>
          <p:cNvPr id="6" name="Text Box 5"/>
          <p:cNvSpPr txBox="1"/>
          <p:nvPr/>
        </p:nvSpPr>
        <p:spPr>
          <a:xfrm>
            <a:off x="-36195" y="5262245"/>
            <a:ext cx="9156065" cy="1568450"/>
          </a:xfrm>
          <a:prstGeom prst="rect">
            <a:avLst/>
          </a:prstGeom>
          <a:noFill/>
        </p:spPr>
        <p:txBody>
          <a:bodyPr wrap="square" rtlCol="0">
            <a:spAutoFit/>
          </a:bodyPr>
          <a:p>
            <a:pPr algn="ctr"/>
            <a: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t>VFP Board Member Enya Anderson at the helm of the Golden Rule as it came into </a:t>
            </a:r>
            <a:b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t>Hemingway Marina</a:t>
            </a:r>
            <a:endPar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ext Box 1"/>
          <p:cNvSpPr txBox="1"/>
          <p:nvPr/>
        </p:nvSpPr>
        <p:spPr>
          <a:xfrm>
            <a:off x="4427855" y="773430"/>
            <a:ext cx="3384550" cy="1476375"/>
          </a:xfrm>
          <a:prstGeom prst="rect">
            <a:avLst/>
          </a:prstGeom>
          <a:noFill/>
        </p:spPr>
        <p:txBody>
          <a:bodyPr wrap="square" rtlCol="0">
            <a:spAutoFit/>
          </a:bodyPr>
          <a:p>
            <a:r>
              <a:rPr lang="en-US" spc="-1">
                <a:latin typeface="Arial" panose="020B0604020202020204"/>
                <a:sym typeface="+mn-ea"/>
              </a:rPr>
              <a:t>Six Golden Rule representatives went by sea and five by air to Cuba for an “Arts &amp; Cultural” visit</a:t>
            </a:r>
            <a:br>
              <a:rPr lang="en-US" spc="-1">
                <a:latin typeface="Arial" panose="020B0604020202020204"/>
                <a:sym typeface="+mn-ea"/>
              </a:rPr>
            </a:br>
            <a:r>
              <a:rPr lang="en-US" spc="-1">
                <a:latin typeface="Arial" panose="020B0604020202020204"/>
                <a:sym typeface="+mn-ea"/>
              </a:rPr>
              <a:t>Dec 31 - Jan 10</a:t>
            </a: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7654</Words>
  <Application>WPS Presentation</Application>
  <PresentationFormat>Widescreen</PresentationFormat>
  <Paragraphs>285</Paragraphs>
  <Slides>44</Slides>
  <Notes>0</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44</vt:i4>
      </vt:variant>
    </vt:vector>
  </HeadingPairs>
  <TitlesOfParts>
    <vt:vector size="63" baseType="lpstr">
      <vt:lpstr>Arial</vt:lpstr>
      <vt:lpstr>SimSun</vt:lpstr>
      <vt:lpstr>Wingdings</vt:lpstr>
      <vt:lpstr>Calibri</vt:lpstr>
      <vt:lpstr>Arial</vt:lpstr>
      <vt:lpstr>Calibri</vt:lpstr>
      <vt:lpstr>Microsoft YaHei</vt:lpstr>
      <vt:lpstr>Arial Unicode MS</vt:lpstr>
      <vt:lpstr>Calibri Light</vt:lpstr>
      <vt:lpstr>Times New Roman</vt:lpstr>
      <vt:lpstr>Calibri</vt:lpstr>
      <vt:lpstr>Times New Roman</vt:lpstr>
      <vt:lpstr>Proxima Nova</vt:lpstr>
      <vt:lpstr>Open Sans</vt:lpstr>
      <vt:lpstr>Segoe Print</vt:lpstr>
      <vt:lpstr>Yu Gothic UI</vt:lpstr>
      <vt:lpstr>Office Theme</vt:lpstr>
      <vt:lpstr>1_Office Theme</vt:lpstr>
      <vt:lpstr>2_Office Theme</vt:lpstr>
      <vt:lpstr>PowerPoint 演示文稿</vt:lpstr>
      <vt:lpstr>PowerPoint 演示文稿</vt:lpstr>
      <vt:lpstr>2016 Voyage		2015, 17-19,22</vt:lpstr>
      <vt:lpstr>PowerPoint 演示文稿</vt:lpstr>
      <vt:lpstr>“The Great Loop” Minneapolis Aug‘22 - Chicago Sept ‘23</vt:lpstr>
      <vt:lpstr>PowerPoint 演示文稿</vt:lpstr>
      <vt:lpstr>PowerPoint 演示文稿</vt:lpstr>
      <vt:lpstr>PowerPoint 演示文稿</vt:lpstr>
      <vt:lpstr>PowerPoint 演示文稿</vt:lpstr>
      <vt:lpstr>PowerPoint 演示文稿</vt:lpstr>
      <vt:lpstr>Golden Rule Reps joined Miami activists to call for the end of the Cuba Blockade</vt:lpstr>
      <vt:lpstr>PowerPoint 演示文稿</vt:lpstr>
      <vt:lpstr>PowerPoint 演示文稿</vt:lpstr>
      <vt:lpstr>Black high school students visit the Golden Rule</vt:lpstr>
      <vt:lpstr>Peace picnics in the park!</vt:lpstr>
      <vt:lpstr> Commemorating March 1, 1954 Castle Bravo destruction in the Marshall Islands</vt:lpstr>
      <vt:lpstr>Activist Joanne Sweeney entertained us with peace folk music</vt:lpstr>
      <vt:lpstr>We fly the sails whenever possible!</vt:lpstr>
      <vt:lpstr>Over 40 Mayors and City Councils gave the Golden Rule a warm Proclamation of Welcome!</vt:lpstr>
      <vt:lpstr>Beautiful Unique flyers</vt:lpstr>
      <vt:lpstr>PowerPoint 演示文稿</vt:lpstr>
      <vt:lpstr>Alexandria, VA and Washington, DC March 26 - April 16  On April 12 &amp; 13 Golden Rule crew and  representatives walked the halls of Congress!  Every member of Congress and the Senate  received a VFP Nuclear Posture Review!  </vt:lpstr>
      <vt:lpstr>Potomac River, Piscataway Creek, Chesapeake Bay - Military Poisons tour</vt:lpstr>
      <vt:lpstr>PowerPoint 演示文稿</vt:lpstr>
      <vt:lpstr>PowerPoint 演示文稿</vt:lpstr>
      <vt:lpstr>Rhode Island: Providence, Bristol</vt:lpstr>
      <vt:lpstr>PowerPoint 演示文稿</vt:lpstr>
      <vt:lpstr>PowerPoint 演示文稿</vt:lpstr>
      <vt:lpstr>PowerPoint 演示文稿</vt:lpstr>
      <vt:lpstr>2024 Sailing Plan (Preliminary) to Pacific Northwest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Golden Rule A Weapon of Mass Education</vt:lpstr>
      <vt:lpstr>Nobel Peace Prize Awarded to Anti-nuclear Activists</vt:lpstr>
      <vt:lpstr>UN Votes to Ban the Bomb!</vt:lpstr>
      <vt:lpstr>PowerPoint 演示文稿</vt:lpstr>
      <vt:lpstr>PowerPoint 演示文稿</vt:lpstr>
      <vt:lpstr>TAKE ACTION</vt:lpstr>
      <vt:lpstr>Take Action!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Helen Jaccard</dc:creator>
  <cp:lastModifiedBy>Helen Jaccard</cp:lastModifiedBy>
  <cp:revision>32</cp:revision>
  <dcterms:created xsi:type="dcterms:W3CDTF">2019-09-19T20:39:00Z</dcterms:created>
  <dcterms:modified xsi:type="dcterms:W3CDTF">2024-01-15T02:50:21Z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1033-12.2.0.13359</vt:lpwstr>
  </property>
  <property fmtid="{D5CDD505-2E9C-101B-9397-08002B2CF9AE}" pid="3" name="ICV">
    <vt:lpwstr>F2604B2269EB47BD9DFDA4F724141FB3_13</vt:lpwstr>
  </property>
</Properties>
</file>