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6" r:id="rId3"/>
    <p:sldId id="290" r:id="rId5"/>
    <p:sldId id="307" r:id="rId6"/>
    <p:sldId id="308" r:id="rId7"/>
    <p:sldId id="310" r:id="rId8"/>
    <p:sldId id="311" r:id="rId9"/>
    <p:sldId id="313" r:id="rId10"/>
    <p:sldId id="314" r:id="rId11"/>
    <p:sldId id="315" r:id="rId12"/>
    <p:sldId id="316" r:id="rId13"/>
    <p:sldId id="317" r:id="rId14"/>
    <p:sldId id="318" r:id="rId15"/>
    <p:sldId id="319" r:id="rId16"/>
    <p:sldId id="346" r:id="rId17"/>
    <p:sldId id="330" r:id="rId18"/>
    <p:sldId id="294" r:id="rId19"/>
    <p:sldId id="320" r:id="rId20"/>
    <p:sldId id="350" r:id="rId21"/>
    <p:sldId id="351" r:id="rId22"/>
    <p:sldId id="353" r:id="rId23"/>
    <p:sldId id="348" r:id="rId24"/>
    <p:sldId id="354" r:id="rId25"/>
    <p:sldId id="356" r:id="rId26"/>
    <p:sldId id="355" r:id="rId27"/>
    <p:sldId id="352" r:id="rId28"/>
    <p:sldId id="297" r:id="rId29"/>
    <p:sldId id="373" r:id="rId30"/>
    <p:sldId id="36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7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a:t>
            </a:r>
            <a:r>
              <a:rPr lang="en-US" baseline="0" dirty="0" smtClean="0"/>
              <a:t> is the Golden Rule as she was in 1958.</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a:t>
            </a:r>
            <a:r>
              <a:rPr lang="en-US" baseline="0" dirty="0" smtClean="0"/>
              <a:t> there was the bombing of the Marshall Islands, a terrible series of crimes against humanity and the planet with repercussions for thousands of years!  The people are still giving birth to deformed babies and suffering incredible rates of cancer and other radiation-caused diseases.</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don’t just go out and buy a boat and try to sail to the Marshall Islands without laying the foundation and trying other means, and use other tactics.</a:t>
            </a:r>
            <a:endParaRPr lang="en-US" baseline="0" dirty="0" smtClean="0"/>
          </a:p>
          <a:p>
            <a:r>
              <a:rPr lang="en-US" baseline="0" dirty="0" smtClean="0"/>
              <a:t>So you.. (read the slide)</a:t>
            </a:r>
            <a:endParaRPr lang="en-US" baseline="0" dirty="0" smtClean="0"/>
          </a:p>
          <a:p>
            <a:r>
              <a:rPr lang="en-US" baseline="0" dirty="0" smtClean="0"/>
              <a:t>But ultimately the Quakers decided that even their best attempts were falling on deaf ears and they must do something more drastic.</a:t>
            </a:r>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vmlDrawing" Target="../drawings/vmlDrawing1.vml"/><Relationship Id="rId5" Type="http://schemas.openxmlformats.org/officeDocument/2006/relationships/slideLayout" Target="../slideLayouts/slideLayout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19.jpe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0.jpeg"/><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4.jpeg"/><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cities.icanw.org/" TargetMode="External"/><Relationship Id="rId3" Type="http://schemas.openxmlformats.org/officeDocument/2006/relationships/hyperlink" Target="https://pledge.icanw.org/" TargetMode="External"/><Relationship Id="rId2" Type="http://schemas.openxmlformats.org/officeDocument/2006/relationships/hyperlink" Target="http://www.tinyurl.com/VFP-NPR" TargetMode="External"/><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hyperlink" Target="http://jessicareynoldsshaverrenshaw.blogspot.com/" TargetMode="External"/><Relationship Id="rId1" Type="http://schemas.openxmlformats.org/officeDocument/2006/relationships/hyperlink" Target="http://www.vfpgoldenruleproject.org/images_hist/color_gr_and_crew.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2213"/>
          <p:cNvPicPr>
            <a:picLocks noChangeAspect="1"/>
          </p:cNvPicPr>
          <p:nvPr/>
        </p:nvPicPr>
        <p:blipFill>
          <a:blip r:embed="rId1"/>
          <a:stretch>
            <a:fillRect/>
          </a:stretch>
        </p:blipFill>
        <p:spPr>
          <a:xfrm>
            <a:off x="635" y="0"/>
            <a:ext cx="9143365" cy="6858000"/>
          </a:xfrm>
          <a:prstGeom prst="rect">
            <a:avLst/>
          </a:prstGeom>
        </p:spPr>
      </p:pic>
      <p:sp>
        <p:nvSpPr>
          <p:cNvPr id="5" name="TextBox 4"/>
          <p:cNvSpPr txBox="1"/>
          <p:nvPr/>
        </p:nvSpPr>
        <p:spPr>
          <a:xfrm>
            <a:off x="0" y="0"/>
            <a:ext cx="3274695" cy="1891665"/>
          </a:xfrm>
          <a:prstGeom prst="rect">
            <a:avLst/>
          </a:prstGeom>
          <a:solidFill>
            <a:srgbClr val="5279BA"/>
          </a:solidFill>
        </p:spPr>
        <p:txBody>
          <a:bodyPr wrap="square" rtlCol="0">
            <a:spAutoFit/>
          </a:bodyPr>
          <a:p>
            <a:pPr algn="ctr"/>
            <a:r>
              <a:rPr lang="en-US" i="1" dirty="0" smtClean="0"/>
              <a:t>The Golden Rule:</a:t>
            </a:r>
            <a:br>
              <a:rPr lang="en-US" i="1" dirty="0" smtClean="0"/>
            </a:br>
            <a:r>
              <a:rPr lang="en-US" i="1" dirty="0" smtClean="0"/>
              <a:t>Do Unto Others as you would have others do unto you</a:t>
            </a:r>
            <a:endParaRPr lang="en-US" i="1" dirty="0" smtClean="0"/>
          </a:p>
          <a:p>
            <a:pPr algn="ctr"/>
            <a:endParaRPr lang="en-US" sz="2100" b="1" i="1" dirty="0" smtClean="0">
              <a:solidFill>
                <a:schemeClr val="bg1"/>
              </a:solidFill>
            </a:endParaRPr>
          </a:p>
          <a:p>
            <a:pPr algn="ctr"/>
            <a:r>
              <a:rPr lang="en-US" sz="2100" b="1" i="1" dirty="0" smtClean="0">
                <a:solidFill>
                  <a:schemeClr val="bg1"/>
                </a:solidFill>
              </a:rPr>
              <a:t>Golden Rule Sails Again for a Nuclear Free Future!</a:t>
            </a:r>
            <a:endParaRPr lang="en-US" sz="2100" b="1" i="1" dirty="0" smtClean="0">
              <a:solidFill>
                <a:schemeClr val="bg1"/>
              </a:solidFill>
            </a:endParaRPr>
          </a:p>
        </p:txBody>
      </p:sp>
      <p:sp>
        <p:nvSpPr>
          <p:cNvPr id="4" name="TextBox 3"/>
          <p:cNvSpPr txBox="1"/>
          <p:nvPr/>
        </p:nvSpPr>
        <p:spPr>
          <a:xfrm>
            <a:off x="5869305" y="159"/>
            <a:ext cx="3274695" cy="2168525"/>
          </a:xfrm>
          <a:prstGeom prst="rect">
            <a:avLst/>
          </a:prstGeom>
          <a:solidFill>
            <a:srgbClr val="5279BA"/>
          </a:solidFill>
        </p:spPr>
        <p:txBody>
          <a:bodyPr wrap="square" rtlCol="0">
            <a:spAutoFit/>
          </a:bodyPr>
          <a:p>
            <a:pPr algn="l"/>
            <a:r>
              <a:rPr lang="en-US" sz="1350" b="1" dirty="0" smtClean="0"/>
              <a:t>Veterans For Peace </a:t>
            </a:r>
            <a:endParaRPr lang="en-US" sz="1350" b="1" dirty="0" smtClean="0"/>
          </a:p>
          <a:p>
            <a:pPr algn="l"/>
            <a:r>
              <a:rPr lang="en-US" sz="1350" b="1" dirty="0" smtClean="0"/>
              <a:t>Golden Rule Project</a:t>
            </a:r>
            <a:endParaRPr lang="en-US" sz="1350" b="1" dirty="0" smtClean="0">
              <a:solidFill>
                <a:schemeClr val="bg1"/>
              </a:solidFill>
            </a:endParaRPr>
          </a:p>
          <a:p>
            <a:pPr algn="l"/>
            <a:r>
              <a:rPr lang="en-US" sz="1350" dirty="0" smtClean="0">
                <a:solidFill>
                  <a:schemeClr val="bg1"/>
                </a:solidFill>
              </a:rPr>
              <a:t>www.vfpgoldenruleproject.org</a:t>
            </a:r>
            <a:endParaRPr lang="en-US" sz="1350" dirty="0" smtClean="0">
              <a:solidFill>
                <a:schemeClr val="bg1"/>
              </a:solidFill>
            </a:endParaRPr>
          </a:p>
          <a:p>
            <a:pPr algn="l"/>
            <a:endParaRPr lang="en-US" sz="1350" dirty="0" smtClean="0">
              <a:solidFill>
                <a:schemeClr val="bg1"/>
              </a:solidFill>
            </a:endParaRPr>
          </a:p>
          <a:p>
            <a:pPr algn="l"/>
            <a:r>
              <a:rPr lang="en-US" sz="1350" dirty="0" smtClean="0">
                <a:solidFill>
                  <a:schemeClr val="bg1"/>
                </a:solidFill>
              </a:rPr>
              <a:t>vfpgoldenruleproject@gmail.com</a:t>
            </a:r>
            <a:endParaRPr lang="en-US" sz="1350" dirty="0" smtClean="0">
              <a:solidFill>
                <a:schemeClr val="bg1"/>
              </a:solidFill>
            </a:endParaRPr>
          </a:p>
          <a:p>
            <a:pPr algn="l"/>
            <a:r>
              <a:rPr lang="en-US" sz="1350" dirty="0" smtClean="0"/>
              <a:t>(206) 992-6364</a:t>
            </a:r>
            <a:endParaRPr lang="en-US" sz="1350" dirty="0" smtClean="0"/>
          </a:p>
          <a:p>
            <a:pPr algn="l"/>
            <a:endParaRPr lang="en-US" sz="1350" dirty="0" smtClean="0"/>
          </a:p>
          <a:p>
            <a:pPr algn="l"/>
            <a:r>
              <a:rPr lang="nn-NO" sz="1350" dirty="0" smtClean="0"/>
              <a:t>VFP Golden Rule Project</a:t>
            </a:r>
            <a:endParaRPr lang="nn-NO" sz="1350" dirty="0" smtClean="0"/>
          </a:p>
          <a:p>
            <a:pPr algn="l"/>
            <a:r>
              <a:rPr lang="nn-NO" sz="1350" dirty="0" smtClean="0"/>
              <a:t>P.O. Box 87</a:t>
            </a:r>
            <a:br>
              <a:rPr lang="nn-NO" sz="1350" dirty="0" smtClean="0"/>
            </a:br>
            <a:r>
              <a:rPr lang="nn-NO" sz="1350" dirty="0" smtClean="0"/>
              <a:t>Samoa, CA 95564</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lstStyle/>
          <a:p>
            <a:r>
              <a:rPr lang="en-US" dirty="0" smtClean="0"/>
              <a:t>Anti-Nuclear Protests in Honolulu</a:t>
            </a:r>
            <a:endParaRPr lang="en-US" dirty="0"/>
          </a:p>
        </p:txBody>
      </p:sp>
      <p:pic>
        <p:nvPicPr>
          <p:cNvPr id="14" name="Picture 13" descr="golden_rule_sign_carrying_Jun_1958.jpg"/>
          <p:cNvPicPr>
            <a:picLocks noChangeAspect="1"/>
          </p:cNvPicPr>
          <p:nvPr/>
        </p:nvPicPr>
        <p:blipFill>
          <a:blip r:embed="rId1"/>
          <a:stretch>
            <a:fillRect/>
          </a:stretch>
        </p:blipFill>
        <p:spPr>
          <a:xfrm>
            <a:off x="533400" y="1066800"/>
            <a:ext cx="8191992" cy="55359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Golden Rule Found in 2010 in </a:t>
            </a:r>
            <a:br>
              <a:rPr lang="en-US" sz="2800" dirty="0" smtClean="0"/>
            </a:br>
            <a:r>
              <a:rPr lang="en-US" sz="2800" dirty="0" smtClean="0"/>
              <a:t>Humboldt Bay, Eureka, California</a:t>
            </a:r>
            <a:endParaRPr lang="en-US" sz="2800" dirty="0" smtClean="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22602" y="1371600"/>
            <a:ext cx="9166602" cy="54864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cstate="screen"/>
          <a:srcRect/>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Launch!</a:t>
            </a:r>
            <a:br>
              <a:rPr lang="en-US" dirty="0" smtClean="0"/>
            </a:br>
            <a:r>
              <a:rPr lang="en-US" dirty="0" smtClean="0"/>
              <a:t>June 20, 2015</a:t>
            </a:r>
            <a:endParaRPr lang="en-US" dirty="0"/>
          </a:p>
        </p:txBody>
      </p:sp>
      <p:pic>
        <p:nvPicPr>
          <p:cNvPr id="4" name="Content Placeholder 3" descr="Skip launch of gr 6-20-15 012.JPG"/>
          <p:cNvPicPr>
            <a:picLocks noGrp="1" noChangeAspect="1"/>
          </p:cNvPicPr>
          <p:nvPr>
            <p:ph idx="1"/>
          </p:nvPr>
        </p:nvPicPr>
        <p:blipFill>
          <a:blip r:embed="rId1"/>
          <a:srcRect/>
          <a:stretch>
            <a:fillRect/>
          </a:stretch>
        </p:blipFill>
        <p:spPr>
          <a:xfrm>
            <a:off x="1143000" y="1676400"/>
            <a:ext cx="7010400" cy="47244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Voyage		2015, 17-19,22</a:t>
            </a:r>
            <a:endParaRPr lang="en-US" dirty="0"/>
          </a:p>
        </p:txBody>
      </p:sp>
      <p:graphicFrame>
        <p:nvGraphicFramePr>
          <p:cNvPr id="1026" name="Object 2"/>
          <p:cNvGraphicFramePr>
            <a:graphicFrameLocks noChangeAspect="1"/>
          </p:cNvGraphicFramePr>
          <p:nvPr/>
        </p:nvGraphicFramePr>
        <p:xfrm>
          <a:off x="0" y="5943600"/>
          <a:ext cx="3089275" cy="685800"/>
        </p:xfrm>
        <a:graphic>
          <a:graphicData uri="http://schemas.openxmlformats.org/presentationml/2006/ole">
            <mc:AlternateContent xmlns:mc="http://schemas.openxmlformats.org/markup-compatibility/2006">
              <mc:Choice xmlns:v="urn:schemas-microsoft-com:vml" Requires="v">
                <p:oleObj spid="_x0000_s2049" name="Package" showAsIcon="1" r:id="rId1" imgW="2305050" imgH="504825" progId="Package">
                  <p:embed/>
                </p:oleObj>
              </mc:Choice>
              <mc:Fallback>
                <p:oleObj name="Package" showAsIcon="1" r:id="rId1" imgW="2305050" imgH="504825" progId="Package">
                  <p:embed/>
                  <p:pic>
                    <p:nvPicPr>
                      <p:cNvPr id="0" name="Picture 2048"/>
                      <p:cNvPicPr>
                        <a:picLocks noChangeAspect="1"/>
                      </p:cNvPicPr>
                      <p:nvPr/>
                    </p:nvPicPr>
                    <p:blipFill>
                      <a:blip r:embed="rId2"/>
                      <a:stretch>
                        <a:fillRect/>
                      </a:stretch>
                    </p:blipFill>
                    <p:spPr>
                      <a:xfrm>
                        <a:off x="0" y="5943600"/>
                        <a:ext cx="3089275" cy="685800"/>
                      </a:xfrm>
                      <a:prstGeom prst="rect">
                        <a:avLst/>
                      </a:prstGeom>
                      <a:noFill/>
                      <a:ln w="9525">
                        <a:noFill/>
                      </a:ln>
                    </p:spPr>
                  </p:pic>
                </p:oleObj>
              </mc:Fallback>
            </mc:AlternateContent>
          </a:graphicData>
        </a:graphic>
      </p:graphicFrame>
      <p:pic>
        <p:nvPicPr>
          <p:cNvPr id="5" name="Content Placeholder 4"/>
          <p:cNvPicPr>
            <a:picLocks noGrp="1" noChangeAspect="1"/>
          </p:cNvPicPr>
          <p:nvPr>
            <p:ph sz="half" idx="1"/>
          </p:nvPr>
        </p:nvPicPr>
        <p:blipFill>
          <a:blip r:embed="rId3" cstate="screen"/>
          <a:srcRect/>
          <a:stretch>
            <a:fillRect/>
          </a:stretch>
        </p:blipFill>
        <p:spPr bwMode="auto">
          <a:xfrm>
            <a:off x="628650" y="1303655"/>
            <a:ext cx="3090545" cy="5307330"/>
          </a:xfrm>
          <a:prstGeom prst="rect">
            <a:avLst/>
          </a:prstGeom>
          <a:noFill/>
          <a:ln w="9525">
            <a:noFill/>
            <a:miter lim="800000"/>
            <a:headEnd/>
            <a:tailEnd/>
          </a:ln>
        </p:spPr>
      </p:pic>
      <p:pic>
        <p:nvPicPr>
          <p:cNvPr id="65539" name="Picture 3"/>
          <p:cNvPicPr>
            <a:picLocks noChangeAspect="1" noChangeArrowheads="1"/>
          </p:cNvPicPr>
          <p:nvPr>
            <p:ph sz="half" idx="2"/>
          </p:nvPr>
        </p:nvPicPr>
        <p:blipFill>
          <a:blip r:embed="rId4"/>
          <a:srcRect/>
          <a:stretch>
            <a:fillRect/>
          </a:stretch>
        </p:blipFill>
        <p:spPr bwMode="auto">
          <a:xfrm>
            <a:off x="4077335" y="1410970"/>
            <a:ext cx="3999230" cy="5186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16510" y="-29210"/>
            <a:ext cx="9160510" cy="7016115"/>
          </a:xfrm>
          <a:prstGeom prst="rect">
            <a:avLst/>
          </a:prstGeom>
          <a:solidFill>
            <a:srgbClr val="87D3F5"/>
          </a:solidFill>
        </p:spPr>
        <p:txBody>
          <a:bodyPr wrap="square" rtlCol="0">
            <a:spAutoFit/>
          </a:bodyPr>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4" name="Content Placeholder 3"/>
          <p:cNvPicPr>
            <a:picLocks noChangeAspect="1"/>
          </p:cNvPicPr>
          <p:nvPr>
            <p:ph idx="1"/>
          </p:nvPr>
        </p:nvPicPr>
        <p:blipFill>
          <a:blip r:embed="rId1"/>
          <a:stretch>
            <a:fillRect/>
          </a:stretch>
        </p:blipFill>
        <p:spPr>
          <a:xfrm>
            <a:off x="35560" y="848360"/>
            <a:ext cx="9055735" cy="5161915"/>
          </a:xfrm>
          <a:prstGeom prst="rect">
            <a:avLst/>
          </a:prstGeom>
          <a:ln>
            <a:solidFill>
              <a:srgbClr val="88D2F5"/>
            </a:solidFill>
          </a:ln>
        </p:spPr>
      </p:pic>
      <p:sp>
        <p:nvSpPr>
          <p:cNvPr id="2" name="Text Box 1"/>
          <p:cNvSpPr txBox="1"/>
          <p:nvPr/>
        </p:nvSpPr>
        <p:spPr>
          <a:xfrm>
            <a:off x="1699895" y="85090"/>
            <a:ext cx="5182870" cy="368300"/>
          </a:xfrm>
          <a:prstGeom prst="rect">
            <a:avLst/>
          </a:prstGeom>
          <a:noFill/>
        </p:spPr>
        <p:txBody>
          <a:bodyPr wrap="none" rtlCol="0">
            <a:spAutoFit/>
          </a:bodyPr>
          <a:p>
            <a:r>
              <a:rPr lang="en-US"/>
              <a:t>2019-21:		22 months in the Hawaiian Islands</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Golden Rule in Honolulu</a:t>
            </a:r>
            <a:br>
              <a:rPr lang="en-US" dirty="0" smtClean="0"/>
            </a:br>
            <a:r>
              <a:rPr lang="en-US" dirty="0" smtClean="0"/>
              <a:t>1958 and 2020</a:t>
            </a:r>
            <a:endParaRPr lang="en-US" dirty="0"/>
          </a:p>
        </p:txBody>
      </p:sp>
      <p:pic>
        <p:nvPicPr>
          <p:cNvPr id="4" name="Content Placeholder 3" descr="golden_rule_huntingon_bigelow_sherwoodwilloughby.jpg"/>
          <p:cNvPicPr>
            <a:picLocks noGrp="1" noChangeAspect="1"/>
          </p:cNvPicPr>
          <p:nvPr>
            <p:ph sz="half" idx="1"/>
          </p:nvPr>
        </p:nvPicPr>
        <p:blipFill>
          <a:blip r:embed="rId1"/>
          <a:stretch>
            <a:fillRect/>
          </a:stretch>
        </p:blipFill>
        <p:spPr>
          <a:xfrm>
            <a:off x="436880" y="1878330"/>
            <a:ext cx="3620770" cy="4514850"/>
          </a:xfrm>
        </p:spPr>
      </p:pic>
      <p:pic>
        <p:nvPicPr>
          <p:cNvPr id="3" name="Content Placeholder 2" descr="C:\Users\Helen Jaccard\Pictures\2020-08-16 Cancel RIMPAC\IMG_4848.JPGIMG_4848"/>
          <p:cNvPicPr>
            <a:picLocks noChangeAspect="1"/>
          </p:cNvPicPr>
          <p:nvPr>
            <p:ph sz="half" idx="2"/>
          </p:nvPr>
        </p:nvPicPr>
        <p:blipFill>
          <a:blip r:embed="rId2"/>
          <a:srcRect l="-14430"/>
          <a:stretch>
            <a:fillRect/>
          </a:stretch>
        </p:blipFill>
        <p:spPr>
          <a:xfrm>
            <a:off x="3317875" y="1878330"/>
            <a:ext cx="5042535" cy="451421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81000" y="-317"/>
            <a:ext cx="8229600" cy="1143000"/>
          </a:xfrm>
        </p:spPr>
        <p:txBody>
          <a:bodyPr/>
          <a:p>
            <a:pPr algn="ctr"/>
            <a:r>
              <a:rPr lang="en-US"/>
              <a:t>The Great Loop - 2022-23</a:t>
            </a:r>
            <a:endParaRPr lang="en-US"/>
          </a:p>
        </p:txBody>
      </p:sp>
      <p:pic>
        <p:nvPicPr>
          <p:cNvPr id="4" name="Content Placeholder 3" descr="Great Loop Map Route Only Map"/>
          <p:cNvPicPr>
            <a:picLocks noChangeAspect="1"/>
          </p:cNvPicPr>
          <p:nvPr>
            <p:ph idx="1"/>
          </p:nvPr>
        </p:nvPicPr>
        <p:blipFill>
          <a:blip r:embed="rId1"/>
          <a:stretch>
            <a:fillRect/>
          </a:stretch>
        </p:blipFill>
        <p:spPr>
          <a:xfrm>
            <a:off x="1918653" y="1205230"/>
            <a:ext cx="5306695" cy="55289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762000" y="229235"/>
            <a:ext cx="7851775" cy="1322070"/>
          </a:xfrm>
          <a:prstGeom prst="rect">
            <a:avLst/>
          </a:prstGeom>
          <a:noFill/>
        </p:spPr>
        <p:txBody>
          <a:bodyPr wrap="none" rtlCol="0">
            <a:spAutoFit/>
          </a:bodyPr>
          <a:p>
            <a:pPr algn="l"/>
            <a:r>
              <a:rPr lang="en-US" sz="4400">
                <a:latin typeface="+mj-lt"/>
                <a:ea typeface="+mj-ea"/>
                <a:cs typeface="+mj-cs"/>
              </a:rPr>
              <a:t>Program: Fleet Week Protests</a:t>
            </a:r>
            <a:endParaRPr lang="en-US" sz="4400">
              <a:latin typeface="+mj-lt"/>
              <a:ea typeface="+mj-ea"/>
              <a:cs typeface="+mj-cs"/>
            </a:endParaRPr>
          </a:p>
          <a:p>
            <a:pPr algn="l"/>
            <a:r>
              <a:rPr lang="en-US"/>
              <a:t>Bringing a message of Peace in contrast to the Machines of War, Inspiring Activists!</a:t>
            </a:r>
            <a:endParaRPr lang="en-US"/>
          </a:p>
          <a:p>
            <a:pPr algn="l"/>
            <a:r>
              <a:rPr lang="en-US">
                <a:sym typeface="+mn-ea"/>
              </a:rPr>
              <a:t>Fleet Week in Seattle, Portland, San Francisco, Los Angeles, San Diego</a:t>
            </a:r>
            <a:endParaRPr lang="en-US"/>
          </a:p>
        </p:txBody>
      </p:sp>
      <p:pic>
        <p:nvPicPr>
          <p:cNvPr id="53" name="Picture 34" descr="0904171041a.jpg"/>
          <p:cNvPicPr>
            <a:picLocks noChangeAspect="1"/>
          </p:cNvPicPr>
          <p:nvPr/>
        </p:nvPicPr>
        <p:blipFill>
          <a:blip r:embed="rId1"/>
          <a:srcRect r="-7058"/>
          <a:stretch>
            <a:fillRect/>
          </a:stretch>
        </p:blipFill>
        <p:spPr>
          <a:xfrm>
            <a:off x="0" y="1656080"/>
            <a:ext cx="4618355" cy="2829560"/>
          </a:xfrm>
          <a:prstGeom prst="rect">
            <a:avLst/>
          </a:prstGeom>
        </p:spPr>
      </p:pic>
      <p:pic>
        <p:nvPicPr>
          <p:cNvPr id="4" name="Picture 3" descr="097-Fleet-Week-with-Code-Pink-1010151032d-Fenders-Removed"/>
          <p:cNvPicPr>
            <a:picLocks noChangeAspect="1"/>
          </p:cNvPicPr>
          <p:nvPr/>
        </p:nvPicPr>
        <p:blipFill>
          <a:blip r:embed="rId2"/>
          <a:stretch>
            <a:fillRect/>
          </a:stretch>
        </p:blipFill>
        <p:spPr>
          <a:xfrm>
            <a:off x="0" y="4191000"/>
            <a:ext cx="4698365" cy="2642870"/>
          </a:xfrm>
          <a:prstGeom prst="rect">
            <a:avLst/>
          </a:prstGeom>
        </p:spPr>
      </p:pic>
      <p:pic>
        <p:nvPicPr>
          <p:cNvPr id="2" name="Picture 1" descr="094-DSC04707-Cropped-Warship"/>
          <p:cNvPicPr>
            <a:picLocks noChangeAspect="1"/>
          </p:cNvPicPr>
          <p:nvPr/>
        </p:nvPicPr>
        <p:blipFill>
          <a:blip r:embed="rId3"/>
          <a:stretch>
            <a:fillRect/>
          </a:stretch>
        </p:blipFill>
        <p:spPr>
          <a:xfrm>
            <a:off x="3810000" y="1656080"/>
            <a:ext cx="5318125" cy="35464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81" descr="GZ Photo 2 Leonard.jpg"/>
          <p:cNvPicPr>
            <a:picLocks noChangeAspect="1"/>
          </p:cNvPicPr>
          <p:nvPr/>
        </p:nvPicPr>
        <p:blipFill>
          <a:blip r:embed="rId1">
            <a:lum bright="12000"/>
          </a:blip>
          <a:srcRect/>
          <a:stretch>
            <a:fillRect/>
          </a:stretch>
        </p:blipFill>
        <p:spPr>
          <a:xfrm>
            <a:off x="0" y="2311400"/>
            <a:ext cx="9142730" cy="4546600"/>
          </a:xfrm>
          <a:prstGeom prst="rect">
            <a:avLst/>
          </a:prstGeom>
          <a:noFill/>
          <a:ln w="9525">
            <a:noFill/>
          </a:ln>
        </p:spPr>
      </p:pic>
      <p:sp>
        <p:nvSpPr>
          <p:cNvPr id="3" name="Text Box 2"/>
          <p:cNvSpPr txBox="1"/>
          <p:nvPr/>
        </p:nvSpPr>
        <p:spPr>
          <a:xfrm>
            <a:off x="77470" y="152400"/>
            <a:ext cx="7386955" cy="1999615"/>
          </a:xfrm>
          <a:prstGeom prst="rect">
            <a:avLst/>
          </a:prstGeom>
          <a:noFill/>
        </p:spPr>
        <p:txBody>
          <a:bodyPr wrap="none" rtlCol="0">
            <a:spAutoFit/>
          </a:bodyPr>
          <a:p>
            <a:r>
              <a:rPr lang="en-US" sz="4400">
                <a:latin typeface="+mj-lt"/>
                <a:ea typeface="+mj-ea"/>
                <a:cs typeface="+mj-cs"/>
              </a:rPr>
              <a:t>Program: Protest at </a:t>
            </a:r>
            <a:br>
              <a:rPr lang="en-US" sz="4400">
                <a:latin typeface="+mj-lt"/>
                <a:ea typeface="+mj-ea"/>
                <a:cs typeface="+mj-cs"/>
              </a:rPr>
            </a:br>
            <a:r>
              <a:rPr lang="en-US" sz="4400">
                <a:latin typeface="+mj-lt"/>
                <a:ea typeface="+mj-ea"/>
                <a:cs typeface="+mj-cs"/>
              </a:rPr>
              <a:t>Nuclear-Armed Submarine Base</a:t>
            </a:r>
            <a:r>
              <a:rPr lang="en-US" b="1"/>
              <a:t> </a:t>
            </a:r>
            <a:endParaRPr lang="en-US" b="1"/>
          </a:p>
          <a:p>
            <a:endParaRPr lang="en-US"/>
          </a:p>
          <a:p>
            <a:r>
              <a:rPr lang="en-US"/>
              <a:t>First water-based protest since 1982 was with Golden Rule in 2016</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FP logo.png"/>
          <p:cNvPicPr>
            <a:picLocks noChangeAspect="1"/>
          </p:cNvPicPr>
          <p:nvPr/>
        </p:nvPicPr>
        <p:blipFill>
          <a:blip r:embed="rId1" cstate="print"/>
          <a:stretch>
            <a:fillRect/>
          </a:stretch>
        </p:blipFill>
        <p:spPr>
          <a:xfrm>
            <a:off x="861536" y="786289"/>
            <a:ext cx="1571625" cy="1128713"/>
          </a:xfrm>
          <a:prstGeom prst="rect">
            <a:avLst/>
          </a:prstGeom>
        </p:spPr>
      </p:pic>
      <p:sp>
        <p:nvSpPr>
          <p:cNvPr id="4" name="TextBox 3"/>
          <p:cNvSpPr txBox="1"/>
          <p:nvPr/>
        </p:nvSpPr>
        <p:spPr>
          <a:xfrm>
            <a:off x="1268730" y="2254091"/>
            <a:ext cx="6606540" cy="3622675"/>
          </a:xfrm>
          <a:prstGeom prst="rect">
            <a:avLst/>
          </a:prstGeom>
          <a:noFill/>
        </p:spPr>
        <p:txBody>
          <a:bodyPr wrap="square" rtlCol="0">
            <a:spAutoFit/>
          </a:bodyPr>
          <a:lstStyle/>
          <a:p>
            <a:pPr algn="ctr"/>
            <a:r>
              <a:rPr lang="en-US" sz="2400" b="1" dirty="0" smtClean="0"/>
              <a:t>The Golden Rule is a Project of Veterans For Peace</a:t>
            </a:r>
            <a:endParaRPr lang="en-US" sz="2400" b="1" dirty="0" smtClean="0"/>
          </a:p>
          <a:p>
            <a:pPr algn="ctr"/>
            <a:endParaRPr lang="en-US" sz="2400" b="1" dirty="0" smtClean="0"/>
          </a:p>
          <a:p>
            <a:pPr marL="457200" indent="-457200" algn="l">
              <a:buFont typeface="Arial" panose="020B0604020202020204" pitchFamily="34" charset="0"/>
              <a:buChar char="•"/>
            </a:pPr>
            <a:r>
              <a:rPr lang="en-US" sz="2400" b="1" dirty="0" smtClean="0"/>
              <a:t>Over 100 chapters, 10 international chapters</a:t>
            </a:r>
            <a:endParaRPr lang="en-US" sz="2400" b="1" dirty="0" smtClean="0"/>
          </a:p>
          <a:p>
            <a:pPr marL="457200" indent="-457200" algn="l">
              <a:buFont typeface="Arial" panose="020B0604020202020204" pitchFamily="34" charset="0"/>
              <a:buChar char="•"/>
            </a:pPr>
            <a:r>
              <a:rPr lang="en-US" sz="2400" b="1" dirty="0" smtClean="0"/>
              <a:t>Over 3000 members</a:t>
            </a:r>
            <a:endParaRPr lang="en-US" sz="2400" b="1" dirty="0" smtClean="0"/>
          </a:p>
          <a:p>
            <a:pPr marL="457200" indent="-457200" algn="l">
              <a:buFont typeface="Arial" panose="020B0604020202020204" pitchFamily="34" charset="0"/>
              <a:buChar char="•"/>
            </a:pPr>
            <a:endParaRPr lang="en-US" sz="2400" b="1" dirty="0" smtClean="0"/>
          </a:p>
          <a:p>
            <a:pPr algn="ctr"/>
            <a:r>
              <a:rPr lang="en-US" sz="2400" b="1" dirty="0" smtClean="0">
                <a:sym typeface="+mn-ea"/>
              </a:rPr>
              <a:t>We aim to advance </a:t>
            </a:r>
            <a:br>
              <a:rPr lang="en-US" sz="2400" b="1" dirty="0" smtClean="0">
                <a:sym typeface="+mn-ea"/>
              </a:rPr>
            </a:br>
            <a:r>
              <a:rPr lang="en-US" sz="2400" b="1" dirty="0" smtClean="0">
                <a:sym typeface="+mn-ea"/>
              </a:rPr>
              <a:t>Veterans For Peace opposition to nuclear weapons and war, and to do so in a dramatic fashion. </a:t>
            </a:r>
            <a:endParaRPr lang="en-US" sz="2400" b="1" dirty="0" smtClean="0"/>
          </a:p>
          <a:p>
            <a:pPr algn="ctr"/>
            <a:endParaRPr lang="en-US" sz="2400" b="1" dirty="0" smtClean="0"/>
          </a:p>
          <a:p>
            <a:endParaRPr lang="en-US" sz="1350" dirty="0"/>
          </a:p>
        </p:txBody>
      </p:sp>
      <p:pic>
        <p:nvPicPr>
          <p:cNvPr id="5" name="Picture 4" descr="Back of boat.jpg"/>
          <p:cNvPicPr>
            <a:picLocks noChangeAspect="1"/>
          </p:cNvPicPr>
          <p:nvPr/>
        </p:nvPicPr>
        <p:blipFill>
          <a:blip r:embed="rId2"/>
          <a:stretch>
            <a:fillRect/>
          </a:stretch>
        </p:blipFill>
        <p:spPr>
          <a:xfrm>
            <a:off x="6595586" y="920115"/>
            <a:ext cx="1685925" cy="82153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73710" y="286385"/>
            <a:ext cx="8289290" cy="768350"/>
          </a:xfrm>
          <a:prstGeom prst="rect">
            <a:avLst/>
          </a:prstGeom>
          <a:noFill/>
        </p:spPr>
        <p:txBody>
          <a:bodyPr wrap="square" rtlCol="0">
            <a:spAutoFit/>
          </a:bodyPr>
          <a:p>
            <a:r>
              <a:rPr lang="en-US" sz="4400">
                <a:latin typeface="+mj-lt"/>
                <a:ea typeface="+mj-ea"/>
                <a:cs typeface="+mj-cs"/>
              </a:rPr>
              <a:t>Program: 200 Presentations</a:t>
            </a:r>
            <a:endParaRPr lang="en-US" sz="4400">
              <a:latin typeface="+mj-lt"/>
              <a:ea typeface="+mj-ea"/>
              <a:cs typeface="+mj-cs"/>
            </a:endParaRPr>
          </a:p>
        </p:txBody>
      </p:sp>
      <p:pic>
        <p:nvPicPr>
          <p:cNvPr id="3" name="Picture 2" descr="Helen speaking"/>
          <p:cNvPicPr>
            <a:picLocks noChangeAspect="1"/>
          </p:cNvPicPr>
          <p:nvPr/>
        </p:nvPicPr>
        <p:blipFill>
          <a:blip r:embed="rId1"/>
          <a:srcRect/>
          <a:stretch>
            <a:fillRect/>
          </a:stretch>
        </p:blipFill>
        <p:spPr>
          <a:xfrm>
            <a:off x="1945005" y="1054735"/>
            <a:ext cx="4723130" cy="54698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81000" y="370840"/>
            <a:ext cx="2354580" cy="1445260"/>
          </a:xfrm>
          <a:prstGeom prst="rect">
            <a:avLst/>
          </a:prstGeom>
          <a:noFill/>
        </p:spPr>
        <p:txBody>
          <a:bodyPr wrap="none" rtlCol="0">
            <a:spAutoFit/>
          </a:bodyPr>
          <a:p>
            <a:r>
              <a:rPr lang="en-US" sz="4400">
                <a:latin typeface="+mj-lt"/>
                <a:ea typeface="+mj-ea"/>
                <a:cs typeface="+mj-cs"/>
              </a:rPr>
              <a:t>Program: </a:t>
            </a:r>
            <a:br>
              <a:rPr lang="en-US" sz="4400">
                <a:latin typeface="+mj-lt"/>
                <a:ea typeface="+mj-ea"/>
                <a:cs typeface="+mj-cs"/>
              </a:rPr>
            </a:br>
            <a:r>
              <a:rPr lang="en-US" sz="4400">
                <a:latin typeface="+mj-lt"/>
                <a:ea typeface="+mj-ea"/>
                <a:cs typeface="+mj-cs"/>
              </a:rPr>
              <a:t>Day Sails</a:t>
            </a:r>
            <a:endParaRPr lang="en-US" sz="4400">
              <a:latin typeface="+mj-lt"/>
              <a:ea typeface="+mj-ea"/>
              <a:cs typeface="+mj-cs"/>
            </a:endParaRPr>
          </a:p>
        </p:txBody>
      </p:sp>
      <p:pic>
        <p:nvPicPr>
          <p:cNvPr id="4" name="Picture 3" descr="0606181435"/>
          <p:cNvPicPr>
            <a:picLocks noChangeAspect="1"/>
          </p:cNvPicPr>
          <p:nvPr/>
        </p:nvPicPr>
        <p:blipFill>
          <a:blip r:embed="rId1"/>
          <a:srcRect/>
          <a:stretch>
            <a:fillRect/>
          </a:stretch>
        </p:blipFill>
        <p:spPr>
          <a:xfrm rot="5400000">
            <a:off x="3295650" y="971550"/>
            <a:ext cx="6473825" cy="48355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0625171141"/>
          <p:cNvPicPr>
            <a:picLocks noChangeAspect="1"/>
          </p:cNvPicPr>
          <p:nvPr/>
        </p:nvPicPr>
        <p:blipFill>
          <a:blip r:embed="rId1"/>
          <a:stretch>
            <a:fillRect/>
          </a:stretch>
        </p:blipFill>
        <p:spPr>
          <a:xfrm>
            <a:off x="228600" y="1524000"/>
            <a:ext cx="8540115" cy="4803775"/>
          </a:xfrm>
          <a:prstGeom prst="rect">
            <a:avLst/>
          </a:prstGeom>
        </p:spPr>
      </p:pic>
      <p:sp>
        <p:nvSpPr>
          <p:cNvPr id="3" name="Text Box 2"/>
          <p:cNvSpPr txBox="1"/>
          <p:nvPr/>
        </p:nvSpPr>
        <p:spPr>
          <a:xfrm>
            <a:off x="228600" y="610235"/>
            <a:ext cx="4668520" cy="768350"/>
          </a:xfrm>
          <a:prstGeom prst="rect">
            <a:avLst/>
          </a:prstGeom>
          <a:noFill/>
        </p:spPr>
        <p:txBody>
          <a:bodyPr wrap="none" rtlCol="0">
            <a:spAutoFit/>
          </a:bodyPr>
          <a:p>
            <a:r>
              <a:rPr lang="en-US" sz="4400">
                <a:latin typeface="+mj-lt"/>
                <a:ea typeface="+mj-ea"/>
                <a:cs typeface="+mj-cs"/>
              </a:rPr>
              <a:t>Program: Boat tours</a:t>
            </a:r>
            <a:endParaRPr lang="en-US" sz="4400">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93800" y="525780"/>
            <a:ext cx="4937125" cy="768350"/>
          </a:xfrm>
          <a:prstGeom prst="rect">
            <a:avLst/>
          </a:prstGeom>
          <a:noFill/>
        </p:spPr>
        <p:txBody>
          <a:bodyPr wrap="none" rtlCol="0">
            <a:spAutoFit/>
          </a:bodyPr>
          <a:p>
            <a:r>
              <a:rPr lang="en-US" sz="4400">
                <a:latin typeface="+mj-lt"/>
                <a:ea typeface="+mj-ea"/>
                <a:cs typeface="+mj-cs"/>
              </a:rPr>
              <a:t>Program: Guest Crew</a:t>
            </a:r>
            <a:endParaRPr lang="en-US" sz="4400">
              <a:latin typeface="+mj-lt"/>
              <a:ea typeface="+mj-ea"/>
              <a:cs typeface="+mj-cs"/>
            </a:endParaRPr>
          </a:p>
        </p:txBody>
      </p:sp>
      <p:pic>
        <p:nvPicPr>
          <p:cNvPr id="3" name="Picture 2" descr="0822170812d"/>
          <p:cNvPicPr>
            <a:picLocks noChangeAspect="1"/>
          </p:cNvPicPr>
          <p:nvPr/>
        </p:nvPicPr>
        <p:blipFill>
          <a:blip r:embed="rId1"/>
          <a:stretch>
            <a:fillRect/>
          </a:stretch>
        </p:blipFill>
        <p:spPr>
          <a:xfrm>
            <a:off x="904240" y="1752600"/>
            <a:ext cx="7335520" cy="41186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rcRect/>
          <a:stretch>
            <a:fillRect/>
          </a:stretch>
        </p:blipFill>
        <p:spPr>
          <a:xfrm>
            <a:off x="228600" y="3352800"/>
            <a:ext cx="8826500" cy="3364230"/>
          </a:xfrm>
          <a:prstGeom prst="rect">
            <a:avLst/>
          </a:prstGeom>
        </p:spPr>
      </p:pic>
      <p:sp>
        <p:nvSpPr>
          <p:cNvPr id="3" name="Text Box 2"/>
          <p:cNvSpPr txBox="1"/>
          <p:nvPr/>
        </p:nvSpPr>
        <p:spPr>
          <a:xfrm>
            <a:off x="1353185" y="153035"/>
            <a:ext cx="6363970" cy="860425"/>
          </a:xfrm>
          <a:prstGeom prst="rect">
            <a:avLst/>
          </a:prstGeom>
          <a:noFill/>
        </p:spPr>
        <p:txBody>
          <a:bodyPr wrap="none" rtlCol="0">
            <a:spAutoFit/>
          </a:bodyPr>
          <a:p>
            <a:pPr algn="ctr"/>
            <a:r>
              <a:rPr lang="en-US" sz="3200"/>
              <a:t>Program: Peace Action / Sailing Camp</a:t>
            </a:r>
            <a:endParaRPr lang="en-US" sz="3200"/>
          </a:p>
          <a:p>
            <a:pPr algn="ctr"/>
            <a:r>
              <a:rPr lang="en-US"/>
              <a:t>A week of education with Nonviolence trainers from Tucson</a:t>
            </a:r>
            <a:endParaRPr lang="en-US"/>
          </a:p>
        </p:txBody>
      </p:sp>
      <p:pic>
        <p:nvPicPr>
          <p:cNvPr id="24" name="Picture 9" descr="20170626_194025.jpg"/>
          <p:cNvPicPr>
            <a:picLocks noChangeAspect="1"/>
          </p:cNvPicPr>
          <p:nvPr/>
        </p:nvPicPr>
        <p:blipFill>
          <a:blip r:embed="rId2" cstate="print"/>
          <a:srcRect/>
          <a:stretch>
            <a:fillRect/>
          </a:stretch>
        </p:blipFill>
        <p:spPr>
          <a:xfrm>
            <a:off x="228600" y="1143000"/>
            <a:ext cx="5262245" cy="24523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936" name="Picture 10" descr="0727 160821b"/>
          <p:cNvPicPr>
            <a:picLocks noChangeAspect="1"/>
          </p:cNvPicPr>
          <p:nvPr/>
        </p:nvPicPr>
        <p:blipFill>
          <a:blip r:embed="rId1"/>
          <a:stretch>
            <a:fillRect/>
          </a:stretch>
        </p:blipFill>
        <p:spPr>
          <a:xfrm>
            <a:off x="381000" y="1524000"/>
            <a:ext cx="4989195" cy="2806065"/>
          </a:xfrm>
          <a:prstGeom prst="rect">
            <a:avLst/>
          </a:prstGeom>
          <a:noFill/>
          <a:ln w="9525">
            <a:noFill/>
          </a:ln>
        </p:spPr>
      </p:pic>
      <p:pic>
        <p:nvPicPr>
          <p:cNvPr id="1073742959" name="Picture 71" descr="0730161424.jpg"/>
          <p:cNvPicPr>
            <a:picLocks noChangeAspect="1"/>
          </p:cNvPicPr>
          <p:nvPr/>
        </p:nvPicPr>
        <p:blipFill>
          <a:blip r:embed="rId2"/>
          <a:stretch>
            <a:fillRect/>
          </a:stretch>
        </p:blipFill>
        <p:spPr>
          <a:xfrm>
            <a:off x="4343400" y="4114800"/>
            <a:ext cx="4531995" cy="2541270"/>
          </a:xfrm>
          <a:prstGeom prst="rect">
            <a:avLst/>
          </a:prstGeom>
          <a:noFill/>
          <a:ln w="9525">
            <a:noFill/>
          </a:ln>
        </p:spPr>
      </p:pic>
      <p:sp>
        <p:nvSpPr>
          <p:cNvPr id="2" name="Text Box 1"/>
          <p:cNvSpPr txBox="1"/>
          <p:nvPr/>
        </p:nvSpPr>
        <p:spPr>
          <a:xfrm>
            <a:off x="98425" y="381635"/>
            <a:ext cx="8143875" cy="1198880"/>
          </a:xfrm>
          <a:prstGeom prst="rect">
            <a:avLst/>
          </a:prstGeom>
          <a:noFill/>
        </p:spPr>
        <p:txBody>
          <a:bodyPr wrap="none" rtlCol="0">
            <a:spAutoFit/>
          </a:bodyPr>
          <a:p>
            <a:r>
              <a:rPr lang="en-US" sz="3600">
                <a:latin typeface="+mj-lt"/>
                <a:ea typeface="+mj-ea"/>
                <a:cs typeface="+mj-cs"/>
              </a:rPr>
              <a:t>Program: </a:t>
            </a:r>
            <a:br>
              <a:rPr lang="en-US" sz="3600">
                <a:latin typeface="+mj-lt"/>
                <a:ea typeface="+mj-ea"/>
                <a:cs typeface="+mj-cs"/>
              </a:rPr>
            </a:br>
            <a:r>
              <a:rPr lang="en-US" sz="3600">
                <a:latin typeface="+mj-lt"/>
                <a:ea typeface="+mj-ea"/>
                <a:cs typeface="+mj-cs"/>
              </a:rPr>
              <a:t>Support Boat for Indigenous Canoe Journey</a:t>
            </a:r>
            <a:endParaRPr lang="en-US" sz="3600">
              <a:latin typeface="+mj-lt"/>
              <a:ea typeface="+mj-ea"/>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 Box 19"/>
          <p:cNvSpPr txBox="1"/>
          <p:nvPr/>
        </p:nvSpPr>
        <p:spPr>
          <a:xfrm>
            <a:off x="1946910" y="437833"/>
            <a:ext cx="4781550" cy="367665"/>
          </a:xfrm>
          <a:prstGeom prst="rect">
            <a:avLst/>
          </a:prstGeom>
          <a:solidFill>
            <a:schemeClr val="accent1">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b="1" kern="10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Solidarity with Marshall Islanders</a:t>
            </a:r>
            <a:endParaRPr lang="en-US" altLang="zh-CN" sz="1200" kern="100">
              <a:latin typeface="Calibri" panose="020F0502020204030204"/>
              <a:ea typeface="SimSun" panose="02010600030101010101" pitchFamily="2" charset="-122"/>
              <a:cs typeface="Times New Roman" panose="02020603050405020304"/>
              <a:sym typeface="Times New Roman" panose="02020603050405020304"/>
            </a:endParaRPr>
          </a:p>
        </p:txBody>
      </p:sp>
      <p:grpSp>
        <p:nvGrpSpPr>
          <p:cNvPr id="43" name="Group 43"/>
          <p:cNvGrpSpPr>
            <a:grpSpLocks noChangeAspect="1"/>
          </p:cNvGrpSpPr>
          <p:nvPr/>
        </p:nvGrpSpPr>
        <p:grpSpPr>
          <a:xfrm>
            <a:off x="347345" y="1141095"/>
            <a:ext cx="8449310" cy="3333750"/>
            <a:chOff x="3854" y="33371"/>
            <a:chExt cx="7530" cy="2971"/>
          </a:xfrm>
        </p:grpSpPr>
        <p:pic>
          <p:nvPicPr>
            <p:cNvPr id="22" name="Picture 22" descr="Group photo on magic island cropped lightened midrange image_67205889"/>
            <p:cNvPicPr>
              <a:picLocks noChangeAspect="1"/>
            </p:cNvPicPr>
            <p:nvPr/>
          </p:nvPicPr>
          <p:blipFill>
            <a:blip r:embed="rId1"/>
            <a:stretch>
              <a:fillRect/>
            </a:stretch>
          </p:blipFill>
          <p:spPr>
            <a:xfrm>
              <a:off x="3854" y="33371"/>
              <a:ext cx="7530" cy="2971"/>
            </a:xfrm>
            <a:prstGeom prst="rect">
              <a:avLst/>
            </a:prstGeom>
            <a:ln>
              <a:solidFill>
                <a:schemeClr val="tx1"/>
              </a:solidFill>
            </a:ln>
          </p:spPr>
        </p:pic>
        <p:pic>
          <p:nvPicPr>
            <p:cNvPr id="15" name="Picture 15" descr="We are not alone IMG-0595"/>
            <p:cNvPicPr>
              <a:picLocks noChangeAspect="1"/>
            </p:cNvPicPr>
            <p:nvPr/>
          </p:nvPicPr>
          <p:blipFill>
            <a:blip r:embed="rId2"/>
            <a:srcRect/>
            <a:stretch>
              <a:fillRect/>
            </a:stretch>
          </p:blipFill>
          <p:spPr>
            <a:xfrm>
              <a:off x="5642" y="35248"/>
              <a:ext cx="1728" cy="900"/>
            </a:xfrm>
            <a:prstGeom prst="rect">
              <a:avLst/>
            </a:prstGeom>
            <a:ln>
              <a:solidFill>
                <a:schemeClr val="tx1"/>
              </a:solid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79120"/>
          </a:xfrm>
        </p:spPr>
        <p:txBody>
          <a:bodyPr>
            <a:noAutofit/>
          </a:bodyPr>
          <a:p>
            <a:r>
              <a:rPr lang="en-US" sz="3200" b="1"/>
              <a:t>Program: “The Great Loop” Option</a:t>
            </a:r>
            <a:br>
              <a:rPr lang="en-US" sz="3200"/>
            </a:br>
            <a:r>
              <a:rPr lang="en-US" sz="3200"/>
              <a:t>GRC Decision: February 2022</a:t>
            </a:r>
            <a:endParaRPr lang="en-US" sz="3200"/>
          </a:p>
        </p:txBody>
      </p:sp>
      <p:pic>
        <p:nvPicPr>
          <p:cNvPr id="4" name="Content Placeholder 3" descr="Great Loop Map Route Only Map"/>
          <p:cNvPicPr>
            <a:picLocks noChangeAspect="1"/>
          </p:cNvPicPr>
          <p:nvPr>
            <p:ph sz="half" idx="1"/>
          </p:nvPr>
        </p:nvPicPr>
        <p:blipFill>
          <a:blip r:embed="rId1"/>
          <a:stretch>
            <a:fillRect/>
          </a:stretch>
        </p:blipFill>
        <p:spPr>
          <a:xfrm>
            <a:off x="457200" y="990600"/>
            <a:ext cx="3519170" cy="3667125"/>
          </a:xfrm>
          <a:prstGeom prst="rect">
            <a:avLst/>
          </a:prstGeom>
        </p:spPr>
      </p:pic>
      <p:sp>
        <p:nvSpPr>
          <p:cNvPr id="3" name="Text Box 2"/>
          <p:cNvSpPr txBox="1"/>
          <p:nvPr/>
        </p:nvSpPr>
        <p:spPr>
          <a:xfrm>
            <a:off x="150495" y="4645660"/>
            <a:ext cx="6487795" cy="1999615"/>
          </a:xfrm>
          <a:prstGeom prst="rect">
            <a:avLst/>
          </a:prstGeom>
          <a:noFill/>
        </p:spPr>
        <p:txBody>
          <a:bodyPr wrap="square" rtlCol="0">
            <a:spAutoFit/>
          </a:bodyPr>
          <a:p>
            <a:pPr marL="285750" indent="-285750">
              <a:buFont typeface="Arial" panose="020B0604020202020204" pitchFamily="34" charset="0"/>
              <a:buChar char="•"/>
            </a:pPr>
            <a:r>
              <a:rPr lang="en-US" sz="2000" b="1">
                <a:sym typeface="+mn-ea"/>
              </a:rPr>
              <a:t>10,300 miles</a:t>
            </a:r>
            <a:endParaRPr lang="en-US" sz="2000" b="1"/>
          </a:p>
          <a:p>
            <a:pPr marL="285750" indent="-285750">
              <a:buFont typeface="Arial" panose="020B0604020202020204" pitchFamily="34" charset="0"/>
              <a:buChar char="•"/>
            </a:pPr>
            <a:r>
              <a:rPr lang="en-US" sz="2000" b="1"/>
              <a:t>28 big cities, 68 small towns</a:t>
            </a:r>
            <a:endParaRPr lang="en-US" sz="2000" b="1"/>
          </a:p>
          <a:p>
            <a:pPr marL="285750" indent="-285750">
              <a:buFont typeface="Arial" panose="020B0604020202020204" pitchFamily="34" charset="0"/>
              <a:buChar char="•"/>
            </a:pPr>
            <a:r>
              <a:rPr lang="en-US" sz="2000" b="1"/>
              <a:t>480 presentations - </a:t>
            </a:r>
            <a:br>
              <a:rPr lang="en-US" sz="2000" b="1"/>
            </a:br>
            <a:r>
              <a:rPr lang="en-US" sz="2000" b="1"/>
              <a:t>reach 12,400 people directly</a:t>
            </a:r>
            <a:endParaRPr lang="en-US" sz="2000" b="1"/>
          </a:p>
          <a:p>
            <a:pPr marL="285750" indent="-285750">
              <a:buFont typeface="Arial" panose="020B0604020202020204" pitchFamily="34" charset="0"/>
              <a:buChar char="•"/>
            </a:pPr>
            <a:r>
              <a:rPr lang="en-US" sz="2000" b="1"/>
              <a:t>100,000s through press</a:t>
            </a:r>
            <a:br>
              <a:rPr lang="en-US" sz="2000" b="1"/>
            </a:br>
            <a:r>
              <a:rPr lang="en-US" sz="2400" b="1"/>
              <a:t>ALL THIS AT NO EXTRA COST TO VFP!</a:t>
            </a:r>
            <a:endParaRPr lang="en-US" sz="2400" b="1"/>
          </a:p>
        </p:txBody>
      </p:sp>
      <p:graphicFrame>
        <p:nvGraphicFramePr>
          <p:cNvPr id="5" name="Content Placeholder 4"/>
          <p:cNvGraphicFramePr/>
          <p:nvPr>
            <p:ph sz="half" idx="2"/>
          </p:nvPr>
        </p:nvGraphicFramePr>
        <p:xfrm>
          <a:off x="4038600" y="990600"/>
          <a:ext cx="4964430" cy="5045075"/>
        </p:xfrm>
        <a:graphic>
          <a:graphicData uri="http://schemas.openxmlformats.org/drawingml/2006/table">
            <a:tbl>
              <a:tblPr firstRow="1" bandRow="1">
                <a:tableStyleId>{5C22544A-7EE6-4342-B048-85BDC9FD1C3A}</a:tableStyleId>
              </a:tblPr>
              <a:tblGrid>
                <a:gridCol w="927100"/>
                <a:gridCol w="862965"/>
                <a:gridCol w="3174365"/>
              </a:tblGrid>
              <a:tr h="196215">
                <a:tc>
                  <a:txBody>
                    <a:bodyPr/>
                    <a:p>
                      <a:pPr indent="0">
                        <a:buNone/>
                      </a:pPr>
                      <a:r>
                        <a:rPr lang="en-US" sz="1200" b="1">
                          <a:solidFill>
                            <a:srgbClr val="000000"/>
                          </a:solidFill>
                          <a:latin typeface="Calibri" panose="020F0502020204030204" charset="-122"/>
                        </a:rPr>
                        <a:t>Start</a:t>
                      </a:r>
                      <a:endParaRPr lang="en-US" sz="1200" b="1">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000000"/>
                          </a:solidFill>
                          <a:latin typeface="Calibri" panose="020F0502020204030204" charset="-122"/>
                        </a:rPr>
                        <a:t>End</a:t>
                      </a:r>
                      <a:endParaRPr lang="en-US" sz="1200" b="1">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000000"/>
                          </a:solidFill>
                          <a:latin typeface="Calibri" panose="020F0502020204030204" charset="-122"/>
                        </a:rPr>
                        <a:t>Stop</a:t>
                      </a:r>
                      <a:endParaRPr lang="en-US" sz="1200" b="1">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5450">
                <a:tc>
                  <a:txBody>
                    <a:bodyPr/>
                    <a:p>
                      <a:pPr indent="0">
                        <a:buNone/>
                      </a:pPr>
                      <a:r>
                        <a:rPr lang="en-US" sz="1200" b="0">
                          <a:solidFill>
                            <a:srgbClr val="000000"/>
                          </a:solidFill>
                          <a:latin typeface="Calibri" panose="020F0502020204030204" charset="-122"/>
                        </a:rPr>
                        <a:t>9/22/2022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10/4/2022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Minneapolis: Step masts, launch, boat tours, sailing, presentations</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6085">
                <a:tc>
                  <a:txBody>
                    <a:bodyPr/>
                    <a:p>
                      <a:pPr indent="0">
                        <a:buNone/>
                      </a:pPr>
                      <a:r>
                        <a:rPr lang="en-US" sz="1200" b="0">
                          <a:solidFill>
                            <a:srgbClr val="000000"/>
                          </a:solidFill>
                          <a:latin typeface="Calibri" panose="020F0502020204030204" charset="-122"/>
                        </a:rPr>
                        <a:t>10/5/2022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11/8/2022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Upper Mississippi: Minnesota, Iowa, Illinois, Missouri</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6090">
                <a:tc>
                  <a:txBody>
                    <a:bodyPr/>
                    <a:p>
                      <a:pPr indent="0">
                        <a:buNone/>
                      </a:pPr>
                      <a:r>
                        <a:rPr lang="en-US" sz="1200" b="0">
                          <a:solidFill>
                            <a:srgbClr val="000000"/>
                          </a:solidFill>
                          <a:latin typeface="Calibri" panose="020F0502020204030204" charset="-122"/>
                        </a:rPr>
                        <a:t>11/10/2022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12/1/2022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Lower Mississippi: Tennessee, Arkansas, Mississippi, Louisiana</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9570">
                <a:tc>
                  <a:txBody>
                    <a:bodyPr/>
                    <a:p>
                      <a:pPr indent="0">
                        <a:buNone/>
                      </a:pPr>
                      <a:r>
                        <a:rPr lang="en-US" sz="1200" b="0">
                          <a:solidFill>
                            <a:srgbClr val="000000"/>
                          </a:solidFill>
                          <a:latin typeface="Calibri" panose="020F0502020204030204" charset="-122"/>
                        </a:rPr>
                        <a:t>12/2/2022</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2/5/2023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Alabama, Florida</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3370">
                <a:tc>
                  <a:txBody>
                    <a:bodyPr/>
                    <a:p>
                      <a:pPr indent="0">
                        <a:buNone/>
                      </a:pPr>
                      <a:r>
                        <a:rPr lang="en-US" sz="1200" b="0">
                          <a:solidFill>
                            <a:srgbClr val="000000"/>
                          </a:solidFill>
                          <a:latin typeface="Calibri" panose="020F0502020204030204" charset="-122"/>
                        </a:rPr>
                        <a:t>2/6/2023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4/3/2023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Georgia, S Carolina, N Carolina, Virginia</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5450">
                <a:tc>
                  <a:txBody>
                    <a:bodyPr/>
                    <a:p>
                      <a:pPr indent="0">
                        <a:buNone/>
                      </a:pPr>
                      <a:r>
                        <a:rPr lang="en-US" sz="1200" b="0">
                          <a:solidFill>
                            <a:srgbClr val="000000"/>
                          </a:solidFill>
                          <a:latin typeface="Calibri" panose="020F0502020204030204" charset="-122"/>
                        </a:rPr>
                        <a:t>4/4/2023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5/18/2023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Virginia, DC, Maryland, Delaware, Pennsylvania, New York</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6085">
                <a:tc rowSpan="2">
                  <a:txBody>
                    <a:bodyPr/>
                    <a:p>
                      <a:pPr indent="0">
                        <a:buNone/>
                      </a:pPr>
                      <a:r>
                        <a:rPr lang="en-US" sz="1200" b="0">
                          <a:solidFill>
                            <a:srgbClr val="000000"/>
                          </a:solidFill>
                          <a:latin typeface="Calibri" panose="020F0502020204030204" charset="-122"/>
                        </a:rPr>
                        <a:t>5/19/2023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lgn="r">
                        <a:buNone/>
                      </a:pPr>
                      <a:r>
                        <a:rPr lang="en-US" sz="1200" b="0">
                          <a:solidFill>
                            <a:srgbClr val="000000"/>
                          </a:solidFill>
                          <a:latin typeface="Calibri" panose="020F0502020204030204" charset="-122"/>
                        </a:rPr>
                        <a:t>7/19/2023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New York, New Jersey, Connecticut, Rhode Island, Massachusetts, Maine</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noFill/>
                  </a:tcPr>
                </a:tc>
              </a:tr>
              <a:tr h="42481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buNone/>
                      </a:pPr>
                      <a:r>
                        <a:rPr lang="en-US" sz="1200" b="0">
                          <a:solidFill>
                            <a:srgbClr val="000000"/>
                          </a:solidFill>
                          <a:latin typeface="Calibri" panose="020F0502020204030204" charset="-122"/>
                        </a:rPr>
                        <a:t>Return to New York, up the Hudson River and through the Erie Canal</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noFill/>
                  </a:tcPr>
                </a:tc>
              </a:tr>
              <a:tr h="293370">
                <a:tc>
                  <a:txBody>
                    <a:bodyPr/>
                    <a:p>
                      <a:pPr indent="0">
                        <a:buNone/>
                      </a:pPr>
                      <a:r>
                        <a:rPr lang="en-US" sz="1200" b="0">
                          <a:solidFill>
                            <a:srgbClr val="000000"/>
                          </a:solidFill>
                          <a:latin typeface="Calibri" panose="020F0502020204030204" charset="-122"/>
                        </a:rPr>
                        <a:t>7/20/2023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9/20/2023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Great Lakes - Ohio, Wisconsin, Michigan, Illinois</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5450">
                <a:tc>
                  <a:txBody>
                    <a:bodyPr/>
                    <a:p>
                      <a:pPr indent="0">
                        <a:buNone/>
                      </a:pPr>
                      <a:r>
                        <a:rPr lang="en-US" sz="1200" b="0">
                          <a:solidFill>
                            <a:srgbClr val="000000"/>
                          </a:solidFill>
                          <a:latin typeface="Calibri" panose="020F0502020204030204" charset="-122"/>
                        </a:rPr>
                        <a:t>9/21/2023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r">
                        <a:buNone/>
                      </a:pPr>
                      <a:r>
                        <a:rPr lang="en-US" sz="1200" b="0">
                          <a:solidFill>
                            <a:srgbClr val="000000"/>
                          </a:solidFill>
                          <a:latin typeface="Calibri" panose="020F0502020204030204" charset="-122"/>
                        </a:rPr>
                        <a:t>12/1/2023</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Calibri" panose="020F0502020204030204" charset="-122"/>
                        </a:rPr>
                        <a:t>Illinois, Mississippi, Ohio, Tennessee, Tombigbee rivers to Mobile, Alabama</a:t>
                      </a:r>
                      <a:endParaRPr lang="en-US" sz="1200" b="0">
                        <a:solidFill>
                          <a:srgbClr val="000000"/>
                        </a:solidFill>
                        <a:latin typeface="Calibri" panose="020F0502020204030204" charset="-122"/>
                      </a:endParaRPr>
                    </a:p>
                  </a:txBody>
                  <a:tcPr marL="12700" marR="12700" marT="1270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Text Box 5"/>
          <p:cNvSpPr txBox="1"/>
          <p:nvPr/>
        </p:nvSpPr>
        <p:spPr>
          <a:xfrm>
            <a:off x="5943600" y="5487670"/>
            <a:ext cx="2540000" cy="922020"/>
          </a:xfrm>
          <a:prstGeom prst="rect">
            <a:avLst/>
          </a:prstGeom>
          <a:noFill/>
        </p:spPr>
        <p:txBody>
          <a:bodyPr wrap="square" rtlCol="0" anchor="t">
            <a:spAutoFit/>
          </a:bodyPr>
          <a:p>
            <a:r>
              <a:rPr lang="en-US"/>
              <a:t>New York City: Arrive evening of 5/20.  Depart morning of 5/28.</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020" y="465693"/>
            <a:ext cx="7886700" cy="994172"/>
          </a:xfrm>
        </p:spPr>
        <p:txBody>
          <a:bodyPr/>
          <a:lstStyle/>
          <a:p>
            <a:pPr algn="ctr"/>
            <a:r>
              <a:rPr lang="en-US" b="1" u="sng" dirty="0"/>
              <a:t>Call to Action</a:t>
            </a:r>
            <a:endParaRPr lang="en-US" u="sng" dirty="0"/>
          </a:p>
        </p:txBody>
      </p:sp>
      <p:sp>
        <p:nvSpPr>
          <p:cNvPr id="3" name="Content Placeholder 2"/>
          <p:cNvSpPr>
            <a:spLocks noGrp="1"/>
          </p:cNvSpPr>
          <p:nvPr>
            <p:ph idx="1"/>
          </p:nvPr>
        </p:nvSpPr>
        <p:spPr>
          <a:xfrm>
            <a:off x="413385" y="1316990"/>
            <a:ext cx="8388350" cy="4022725"/>
          </a:xfrm>
        </p:spPr>
        <p:txBody>
          <a:bodyPr>
            <a:normAutofit fontScale="90000" lnSpcReduction="20000"/>
          </a:bodyPr>
          <a:lstStyle/>
          <a:p>
            <a:pPr marL="0" indent="0">
              <a:buNone/>
            </a:pPr>
            <a:r>
              <a:rPr lang="en-US" sz="1600" dirty="0"/>
              <a:t> </a:t>
            </a:r>
            <a:endParaRPr lang="en-US" sz="1600" dirty="0"/>
          </a:p>
          <a:p>
            <a:pPr marL="514350" indent="-514350">
              <a:buFont typeface="+mj-lt"/>
              <a:buAutoNum type="arabicPeriod"/>
            </a:pPr>
            <a:r>
              <a:rPr lang="en-US" sz="1600" dirty="0"/>
              <a:t>Download VFP Nuclear Posture Review.  </a:t>
            </a:r>
            <a:r>
              <a:rPr lang="en-US" sz="1600" dirty="0">
                <a:hlinkClick r:id="rId2"/>
              </a:rPr>
              <a:t>www.tinyurl.com/VFP-NPR</a:t>
            </a:r>
            <a:r>
              <a:rPr lang="en-US" sz="1600" dirty="0"/>
              <a:t>, share it widely, and use it as a tool in your own anti-nuclear activities.</a:t>
            </a:r>
            <a:br>
              <a:rPr lang="en-US" sz="1600" dirty="0"/>
            </a:br>
            <a:endParaRPr lang="en-US" sz="1600" dirty="0"/>
          </a:p>
          <a:p>
            <a:pPr marL="514350" indent="-514350">
              <a:buFont typeface="+mj-lt"/>
              <a:buAutoNum type="arabicPeriod"/>
            </a:pPr>
            <a:r>
              <a:rPr lang="en-US" sz="1600" dirty="0"/>
              <a:t>Ask your member of Congress to sponsor the Nuclear Weapons Abolition and Economic Energy Conversion Act, HR 2850, which calls on Congress to immediately cancel the current planned 30 year program at nearly 2 trillion dollars for two new nuclear weapons factories, bombs, missiles, planes, and submarines, and use those funds for windmills not warheads to prevent catastrophic climate disasters with clean energy jobs and systems that will save our Mother Earth. </a:t>
            </a:r>
            <a:br>
              <a:rPr lang="en-US" sz="1600" dirty="0"/>
            </a:br>
            <a:endParaRPr lang="en-US" sz="1600" dirty="0"/>
          </a:p>
          <a:p>
            <a:pPr marL="514350" indent="-514350">
              <a:buFont typeface="+mj-lt"/>
              <a:buAutoNum type="arabicPeriod"/>
            </a:pPr>
            <a:r>
              <a:rPr lang="en-US" sz="1600" dirty="0"/>
              <a:t>As your member of Congress to join the Parliamentary Pledge of the International Campaign to Abolish Nuclear Weapons (ICAN)  </a:t>
            </a:r>
            <a:r>
              <a:rPr lang="en-US" sz="1600" dirty="0">
                <a:hlinkClick r:id="rId3"/>
              </a:rPr>
              <a:t>https://pledge.icanw.org/</a:t>
            </a:r>
            <a:r>
              <a:rPr lang="en-US" sz="1600" dirty="0"/>
              <a:t>.</a:t>
            </a:r>
            <a:br>
              <a:rPr lang="en-US" sz="1600" dirty="0"/>
            </a:br>
            <a:endParaRPr lang="en-US" sz="1600" dirty="0"/>
          </a:p>
          <a:p>
            <a:pPr marL="514350" indent="-514350">
              <a:lnSpc>
                <a:spcPct val="170000"/>
              </a:lnSpc>
              <a:buFont typeface="+mj-lt"/>
              <a:buAutoNum type="arabicPeriod"/>
            </a:pPr>
            <a:r>
              <a:rPr lang="en-US" sz="1600" dirty="0"/>
              <a:t>Enroll your City or State in the ICAN Cities Campaign. </a:t>
            </a:r>
            <a:r>
              <a:rPr lang="en-US" sz="1600" dirty="0">
                <a:hlinkClick r:id="rId4"/>
              </a:rPr>
              <a:t>https://cities.icanw.org/</a:t>
            </a:r>
            <a:r>
              <a:rPr lang="en-US" sz="1600" dirty="0"/>
              <a:t> and </a:t>
            </a:r>
            <a:endParaRPr lang="en-US" sz="1600" dirty="0"/>
          </a:p>
          <a:p>
            <a:pPr marL="514350" indent="-514350">
              <a:lnSpc>
                <a:spcPct val="170000"/>
              </a:lnSpc>
              <a:buFont typeface="+mj-lt"/>
              <a:buAutoNum type="arabicPeriod"/>
            </a:pPr>
            <a:r>
              <a:rPr lang="en-US" sz="1600" dirty="0"/>
              <a:t>Ask your City to join Mayors For Peace.</a:t>
            </a:r>
            <a:endParaRPr lang="en-US" sz="1600" dirty="0"/>
          </a:p>
          <a:p>
            <a:pPr marL="514350" indent="-514350">
              <a:lnSpc>
                <a:spcPct val="170000"/>
              </a:lnSpc>
              <a:buFont typeface="+mj-lt"/>
              <a:buAutoNum type="arabicPeriod"/>
            </a:pPr>
            <a:r>
              <a:rPr lang="en-US" sz="1600" dirty="0"/>
              <a:t>Participate in Don’t Bank on the Bomb!</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Golden Rule:</a:t>
            </a:r>
            <a:br>
              <a:rPr lang="en-US" dirty="0" smtClean="0"/>
            </a:br>
            <a:r>
              <a:rPr lang="en-US" dirty="0" smtClean="0"/>
              <a:t>1958 Mission and Motivation</a:t>
            </a:r>
            <a:endParaRPr lang="en-US" dirty="0"/>
          </a:p>
        </p:txBody>
      </p:sp>
      <p:pic>
        <p:nvPicPr>
          <p:cNvPr id="4" name="Content Placeholder 3" descr="golden_rule_huntingon_bigelow_sherwoodwilloughby.jpg"/>
          <p:cNvPicPr>
            <a:picLocks noGrp="1" noChangeAspect="1"/>
          </p:cNvPicPr>
          <p:nvPr>
            <p:ph idx="1"/>
          </p:nvPr>
        </p:nvPicPr>
        <p:blipFill>
          <a:blip r:embed="rId1"/>
          <a:stretch>
            <a:fillRect/>
          </a:stretch>
        </p:blipFill>
        <p:spPr>
          <a:xfrm>
            <a:off x="2759847" y="1600200"/>
            <a:ext cx="3624306" cy="4525963"/>
          </a:xfrm>
        </p:spPr>
      </p:pic>
      <p:sp>
        <p:nvSpPr>
          <p:cNvPr id="5" name="TextBox 4"/>
          <p:cNvSpPr txBox="1"/>
          <p:nvPr/>
        </p:nvSpPr>
        <p:spPr>
          <a:xfrm>
            <a:off x="381000" y="6324600"/>
            <a:ext cx="8763000" cy="369332"/>
          </a:xfrm>
          <a:prstGeom prst="rect">
            <a:avLst/>
          </a:prstGeom>
          <a:noFill/>
        </p:spPr>
        <p:txBody>
          <a:bodyPr wrap="square" rtlCol="0">
            <a:spAutoFit/>
          </a:bodyPr>
          <a:lstStyle/>
          <a:p>
            <a:pPr algn="ctr"/>
            <a:r>
              <a:rPr lang="en-US" dirty="0" smtClean="0"/>
              <a:t>William Huntington,  Captain Albert Bigelow, Orion Sherwood and George Willoughby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05" y="226695"/>
            <a:ext cx="8229600" cy="1396365"/>
          </a:xfrm>
        </p:spPr>
        <p:txBody>
          <a:bodyPr>
            <a:normAutofit/>
          </a:bodyPr>
          <a:lstStyle/>
          <a:p>
            <a:r>
              <a:rPr lang="en-US" sz="4000" dirty="0" smtClean="0"/>
              <a:t>67 Nuclear Bomb Tests in the Marshall Islands 1946-58</a:t>
            </a:r>
            <a:endParaRPr lang="en-US" dirty="0"/>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xfrm>
            <a:off x="457200" y="1437005"/>
            <a:ext cx="8229600" cy="3611563"/>
          </a:xfrm>
          <a:prstGeom prst="rect">
            <a:avLst/>
          </a:prstGeom>
          <a:noFill/>
          <a:ln>
            <a:noFill/>
          </a:ln>
        </p:spPr>
      </p:pic>
      <p:sp>
        <p:nvSpPr>
          <p:cNvPr id="3" name="Text Box 2"/>
          <p:cNvSpPr txBox="1"/>
          <p:nvPr/>
        </p:nvSpPr>
        <p:spPr>
          <a:xfrm>
            <a:off x="0" y="5048885"/>
            <a:ext cx="9144635" cy="1630045"/>
          </a:xfrm>
          <a:prstGeom prst="rect">
            <a:avLst/>
          </a:prstGeom>
          <a:noFill/>
        </p:spPr>
        <p:txBody>
          <a:bodyPr wrap="square" rtlCol="0">
            <a:spAutoFit/>
          </a:bodyPr>
          <a:p>
            <a:r>
              <a:rPr lang="en-US" sz="2000"/>
              <a:t>Persistent through today: </a:t>
            </a:r>
            <a:endParaRPr lang="en-US" sz="2000"/>
          </a:p>
          <a:p>
            <a:pPr marL="342900" indent="-342900">
              <a:buFont typeface="Arial" panose="020B0604020202020204" pitchFamily="34" charset="0"/>
              <a:buChar char="•"/>
            </a:pPr>
            <a:r>
              <a:rPr lang="en-US" sz="2000"/>
              <a:t>Birth defects</a:t>
            </a:r>
            <a:endParaRPr lang="en-US" sz="2000"/>
          </a:p>
          <a:p>
            <a:pPr marL="342900" indent="-342900">
              <a:buFont typeface="Arial" panose="020B0604020202020204" pitchFamily="34" charset="0"/>
              <a:buChar char="•"/>
            </a:pPr>
            <a:r>
              <a:rPr lang="en-US" sz="2000"/>
              <a:t>Cancer</a:t>
            </a:r>
            <a:endParaRPr lang="en-US" sz="2000"/>
          </a:p>
          <a:p>
            <a:pPr marL="342900" indent="-342900">
              <a:buFont typeface="Arial" panose="020B0604020202020204" pitchFamily="34" charset="0"/>
              <a:buChar char="•"/>
            </a:pPr>
            <a:r>
              <a:rPr lang="en-US" sz="2000"/>
              <a:t>Radiation in the atmosphere globally</a:t>
            </a:r>
            <a:endParaRPr lang="en-US" sz="2000"/>
          </a:p>
          <a:p>
            <a:pPr marL="342900" indent="-342900">
              <a:buFont typeface="Arial" panose="020B0604020202020204" pitchFamily="34" charset="0"/>
              <a:buChar char="•"/>
            </a:pPr>
            <a:r>
              <a:rPr lang="en-US" sz="2000"/>
              <a:t>Can’t grow food or catch fish - totally dependent on imported, poor quality food</a:t>
            </a:r>
            <a:endParaRPr lang="en-US" sz="2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dirty="0" smtClean="0"/>
              <a:t>Laying the Foundation for Nonviolent Direct Action</a:t>
            </a:r>
            <a:endParaRPr lang="en-US" dirty="0"/>
          </a:p>
        </p:txBody>
      </p:sp>
      <p:sp>
        <p:nvSpPr>
          <p:cNvPr id="3" name="TextBox 2"/>
          <p:cNvSpPr txBox="1"/>
          <p:nvPr/>
        </p:nvSpPr>
        <p:spPr>
          <a:xfrm>
            <a:off x="609600" y="2743200"/>
            <a:ext cx="8001000" cy="2062103"/>
          </a:xfrm>
          <a:prstGeom prst="rect">
            <a:avLst/>
          </a:prstGeom>
          <a:noFill/>
        </p:spPr>
        <p:txBody>
          <a:bodyPr wrap="square" rtlCol="0">
            <a:spAutoFit/>
          </a:bodyPr>
          <a:lstStyle/>
          <a:p>
            <a:r>
              <a:rPr lang="en-US" sz="3200" dirty="0" smtClean="0"/>
              <a:t>Letters, calls, visits to Congress, the President</a:t>
            </a:r>
            <a:endParaRPr lang="en-US" sz="3200" dirty="0" smtClean="0"/>
          </a:p>
          <a:p>
            <a:r>
              <a:rPr lang="en-US" sz="3200" dirty="0" smtClean="0"/>
              <a:t>Letters, articles in newspapers, magazines</a:t>
            </a:r>
            <a:endParaRPr lang="en-US" sz="3200" dirty="0" smtClean="0"/>
          </a:p>
          <a:p>
            <a:r>
              <a:rPr lang="en-US" sz="3200" dirty="0" smtClean="0"/>
              <a:t>TV, radio interviews</a:t>
            </a:r>
            <a:endParaRPr lang="en-US" sz="3200" dirty="0" smtClean="0"/>
          </a:p>
          <a:p>
            <a:r>
              <a:rPr lang="en-US" sz="3200" dirty="0" smtClean="0"/>
              <a:t>Protests, demonstrations</a:t>
            </a:r>
            <a:endParaRPr lang="en-US"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off they went…</a:t>
            </a:r>
            <a:endParaRPr lang="en-US" dirty="0"/>
          </a:p>
        </p:txBody>
      </p:sp>
      <p:pic>
        <p:nvPicPr>
          <p:cNvPr id="4" name="Content Placeholder 3" descr="golden_rule_peck_and_willoughby_1958.jpg"/>
          <p:cNvPicPr>
            <a:picLocks noGrp="1" noChangeAspect="1"/>
          </p:cNvPicPr>
          <p:nvPr>
            <p:ph idx="1"/>
          </p:nvPr>
        </p:nvPicPr>
        <p:blipFill>
          <a:blip r:embed="rId1"/>
          <a:stretch>
            <a:fillRect/>
          </a:stretch>
        </p:blipFill>
        <p:spPr>
          <a:xfrm>
            <a:off x="2848244" y="1600200"/>
            <a:ext cx="3447511" cy="452596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p:spPr>
        <p:txBody>
          <a:bodyPr>
            <a:normAutofit fontScale="90000"/>
          </a:bodyPr>
          <a:lstStyle/>
          <a:p>
            <a:r>
              <a:rPr lang="en-US" dirty="0" smtClean="0"/>
              <a:t>The Plan: Sail from California thru Hawaii to Marshall Islands</a:t>
            </a:r>
            <a:endParaRPr lang="en-US" dirty="0"/>
          </a:p>
        </p:txBody>
      </p:sp>
      <p:sp>
        <p:nvSpPr>
          <p:cNvPr id="5" name="Content Placeholder 4"/>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1"/>
          <a:srcRect/>
          <a:stretch>
            <a:fillRect/>
          </a:stretch>
        </p:blipFill>
        <p:spPr bwMode="auto">
          <a:xfrm>
            <a:off x="-28414" y="1524000"/>
            <a:ext cx="9172414" cy="530561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1"/>
          <a:srcRect/>
          <a:stretch>
            <a:fillRect/>
          </a:stretch>
        </p:blipFill>
        <p:spPr bwMode="auto">
          <a:xfrm>
            <a:off x="838200" y="609600"/>
            <a:ext cx="7772400" cy="54102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1828800" y="5715000"/>
            <a:ext cx="5486400" cy="1143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b="1" dirty="0" smtClean="0">
                <a:hlinkClick r:id="rId1"/>
              </a:rPr>
              <a:t>"WE SAIL AGAIN FOR BOMB-TEST AREA WED. JUNE 4TH AT NOON -- ALOHA!"</a:t>
            </a:r>
            <a:br>
              <a:rPr lang="en-US" sz="1400" b="1" dirty="0" smtClean="0">
                <a:hlinkClick r:id="rId1"/>
              </a:rPr>
            </a:br>
            <a:r>
              <a:rPr lang="en-US" sz="1400" b="1" dirty="0" smtClean="0"/>
              <a:t>Crew, left to right: Capt. Albert S. Bigelow, Orion Sherwood, William Huntington, and George Willoughby</a:t>
            </a:r>
            <a:br>
              <a:rPr lang="en-US" sz="1400" b="1" dirty="0" smtClean="0"/>
            </a:br>
            <a:r>
              <a:rPr lang="en-US" sz="1400" b="1" dirty="0" smtClean="0"/>
              <a:t>Photo courtesy of </a:t>
            </a:r>
            <a:r>
              <a:rPr lang="en-US" sz="1400" b="1" dirty="0" smtClean="0">
                <a:hlinkClick r:id="rId2"/>
              </a:rPr>
              <a:t>Jessica (Reynolds) Renshaw</a:t>
            </a:r>
            <a:endParaRPr lang="en-US" sz="1400" dirty="0"/>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19225" y="609600"/>
            <a:ext cx="6305550" cy="4862513"/>
          </a:xfrm>
          <a:prstGeom prst="rect">
            <a:avLst/>
          </a:prstGeom>
          <a:noFill/>
          <a:ln>
            <a:noFill/>
          </a:ln>
        </p:spPr>
      </p:pic>
      <p:sp>
        <p:nvSpPr>
          <p:cNvPr id="4" name="Title 3"/>
          <p:cNvSpPr>
            <a:spLocks noGrp="1"/>
          </p:cNvSpPr>
          <p:nvPr>
            <p:ph type="title" idx="4294967295"/>
          </p:nvPr>
        </p:nvSpPr>
        <p:spPr>
          <a:xfrm>
            <a:off x="0" y="6033"/>
            <a:ext cx="8229600" cy="6583362"/>
          </a:xfrm>
        </p:spPr>
        <p:txBody>
          <a:bodyPr>
            <a:normAutofit/>
          </a:bodyPr>
          <a:lstStyle/>
          <a:p>
            <a:r>
              <a:rPr lang="en-US" b="1" dirty="0" smtClean="0">
                <a:solidFill>
                  <a:srgbClr val="C00000"/>
                </a:solidFill>
                <a:effectLst>
                  <a:innerShdw blurRad="114300">
                    <a:schemeClr val="bg1"/>
                  </a:innerShdw>
                </a:effectLst>
              </a:rPr>
              <a:t>Arrested &amp; Sentenced to 60 days in Jail</a:t>
            </a:r>
            <a:endParaRPr lang="en-US" b="1" dirty="0">
              <a:solidFill>
                <a:srgbClr val="C00000"/>
              </a:solidFill>
              <a:effectLst>
                <a:innerShdw blurRad="114300">
                  <a:schemeClr val="bg1"/>
                </a:inn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4113</Words>
  <Application>WPS Presentation</Application>
  <PresentationFormat>Widescreen</PresentationFormat>
  <Paragraphs>197</Paragraphs>
  <Slides>28</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40" baseType="lpstr">
      <vt:lpstr>Arial</vt:lpstr>
      <vt:lpstr>SimSun</vt:lpstr>
      <vt:lpstr>Wingdings</vt:lpstr>
      <vt:lpstr>Calibri</vt:lpstr>
      <vt:lpstr>Microsoft YaHei</vt:lpstr>
      <vt:lpstr>Arial Unicode MS</vt:lpstr>
      <vt:lpstr>Calibri Light</vt:lpstr>
      <vt:lpstr>Calibri</vt:lpstr>
      <vt:lpstr>Times New Roman</vt:lpstr>
      <vt:lpstr>Calibri</vt:lpstr>
      <vt:lpstr>Office Theme</vt:lpstr>
      <vt:lpstr>Package</vt:lpstr>
      <vt:lpstr>PowerPoint 演示文稿</vt:lpstr>
      <vt:lpstr>PowerPoint 演示文稿</vt:lpstr>
      <vt:lpstr>The Golden Rule: 1958 Mission and Motivation</vt:lpstr>
      <vt:lpstr>67 Nuclear Bomb Tests in the Marshall Islands 1946-58</vt:lpstr>
      <vt:lpstr>Laying the Foundation for Nonviolent Direct Action</vt:lpstr>
      <vt:lpstr>So, off they went…</vt:lpstr>
      <vt:lpstr>The Plan: Sail from California thru Hawaii to Marshall Islands</vt:lpstr>
      <vt:lpstr>PowerPoint 演示文稿</vt:lpstr>
      <vt:lpstr>Arrested &amp; Sentenced to 60 days in Jail</vt:lpstr>
      <vt:lpstr>Anti-Nuclear Protests in Honolulu</vt:lpstr>
      <vt:lpstr>Golden Rule Found in 2010 in  Humboldt Bay, Eureka, California</vt:lpstr>
      <vt:lpstr>PowerPoint 演示文稿</vt:lpstr>
      <vt:lpstr>Launch! June 20, 2015</vt:lpstr>
      <vt:lpstr>2016 Voyage		2015, 17-19,22</vt:lpstr>
      <vt:lpstr>PowerPoint 演示文稿</vt:lpstr>
      <vt:lpstr>The Golden Rule in Honolulu 1958 and 2020</vt:lpstr>
      <vt:lpstr>The Great Loop - 2022-23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Program: “The Great Loop” Option GRC Decision: February 2022</vt:lpstr>
      <vt:lpstr>Call to Action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Helen Jaccard</dc:creator>
  <cp:lastModifiedBy>Helen Jaccard</cp:lastModifiedBy>
  <cp:revision>22</cp:revision>
  <dcterms:created xsi:type="dcterms:W3CDTF">2019-09-19T20:39:00Z</dcterms:created>
  <dcterms:modified xsi:type="dcterms:W3CDTF">2022-10-06T14:15:07Z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1033-11.2.0.11306</vt:lpwstr>
  </property>
  <property fmtid="{D5CDD505-2E9C-101B-9397-08002B2CF9AE}" pid="3" name="ICV">
    <vt:lpwstr>DF0D53CEFB7342B3A70E5BE51F2F21D3</vt:lpwstr>
  </property>
</Properties>
</file>