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26"/>
  </p:handoutMasterIdLst>
  <p:sldIdLst>
    <p:sldId id="277" r:id="rId3"/>
    <p:sldId id="257" r:id="rId4"/>
    <p:sldId id="258" r:id="rId5"/>
    <p:sldId id="260" r:id="rId6"/>
    <p:sldId id="262" r:id="rId7"/>
    <p:sldId id="263" r:id="rId8"/>
    <p:sldId id="264" r:id="rId9"/>
    <p:sldId id="261" r:id="rId10"/>
    <p:sldId id="267" r:id="rId11"/>
    <p:sldId id="259" r:id="rId12"/>
    <p:sldId id="270" r:id="rId13"/>
    <p:sldId id="268" r:id="rId15"/>
    <p:sldId id="265" r:id="rId16"/>
    <p:sldId id="266" r:id="rId17"/>
    <p:sldId id="278" r:id="rId18"/>
    <p:sldId id="276" r:id="rId19"/>
    <p:sldId id="281" r:id="rId20"/>
    <p:sldId id="280" r:id="rId21"/>
    <p:sldId id="282" r:id="rId22"/>
    <p:sldId id="279" r:id="rId23"/>
    <p:sldId id="283"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GIF"/><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hyperlink" Target="https://www.hawaiipublicradio.org/post/conversation-golden-rule-sails-agan" TargetMode="External"/><Relationship Id="rId4" Type="http://schemas.openxmlformats.org/officeDocument/2006/relationships/hyperlink" Target="https://www.hawaiinewsnow.com/2019/11/05/this-small-sailboat-is-big-mission-pacific-remind-us-golden-rule/" TargetMode="External"/><Relationship Id="rId3" Type="http://schemas.openxmlformats.org/officeDocument/2006/relationships/hyperlink" Target="2015%2002%20Golden%20Rule%20Committee%20Minutes%202015-02-02.docx" TargetMode="Externa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60020" y="330200"/>
            <a:ext cx="9646920" cy="5506085"/>
          </a:xfrm>
        </p:spPr>
        <p:txBody>
          <a:bodyPr>
            <a:normAutofit lnSpcReduction="20000"/>
          </a:bodyPr>
          <a:p>
            <a:r>
              <a:rPr lang="en-US"/>
              <a:t>7:30 am HST    First guests join and run through tech and and prepare</a:t>
            </a:r>
            <a:endParaRPr lang="en-US"/>
          </a:p>
          <a:p>
            <a:r>
              <a:rPr lang="en-US"/>
              <a:t>7:55 am	Shut off mics and video and run ads start broadcast</a:t>
            </a:r>
            <a:endParaRPr lang="en-US"/>
          </a:p>
          <a:p>
            <a:r>
              <a:rPr lang="en-US"/>
              <a:t>8:00 am	Welcome: address from ED, and President, Colonization Acknowledgement, CodeOfConduct UK video, Advisory Board address and Messages from guests.</a:t>
            </a:r>
            <a:endParaRPr lang="en-US"/>
          </a:p>
          <a:p>
            <a:r>
              <a:rPr lang="en-US"/>
              <a:t>8:55 am	Break and stream ads for 5m    Additional panelists arrive</a:t>
            </a:r>
            <a:endParaRPr lang="en-US"/>
          </a:p>
          <a:p>
            <a:r>
              <a:rPr lang="en-US"/>
              <a:t>9:00 am	Nuclear Plenary: Helen opens with presentation (apox 15m) then run recorded panelists. 3:10pm (apox) panel video ends and Q&amp;A begins. </a:t>
            </a:r>
            <a:endParaRPr lang="en-US"/>
          </a:p>
          <a:p>
            <a:r>
              <a:rPr lang="en-US"/>
              <a:t>10:30 am	End event</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152650" y="137795"/>
            <a:ext cx="7886700" cy="770890"/>
          </a:xfrm>
        </p:spPr>
        <p:txBody>
          <a:bodyPr/>
          <a:p>
            <a:pPr algn="ctr"/>
            <a:r>
              <a:rPr lang="en-US"/>
              <a:t>August 2020</a:t>
            </a:r>
            <a:endParaRPr lang="en-US"/>
          </a:p>
        </p:txBody>
      </p:sp>
      <p:sp>
        <p:nvSpPr>
          <p:cNvPr id="3" name="Content Placeholder 2"/>
          <p:cNvSpPr>
            <a:spLocks noGrp="1"/>
          </p:cNvSpPr>
          <p:nvPr>
            <p:ph idx="1"/>
          </p:nvPr>
        </p:nvSpPr>
        <p:spPr>
          <a:xfrm>
            <a:off x="791210" y="793750"/>
            <a:ext cx="10609580" cy="5713730"/>
          </a:xfrm>
        </p:spPr>
        <p:txBody>
          <a:bodyPr>
            <a:noAutofit/>
          </a:bodyPr>
          <a:p>
            <a:pPr marL="457200" lvl="1" indent="0">
              <a:buNone/>
            </a:pPr>
            <a:r>
              <a:rPr lang="en-US" sz="2000">
                <a:sym typeface="+mn-ea"/>
              </a:rPr>
              <a:t>August 3: 6:00 pm - 7:30 pm Plenary: Resisting Nuclear War and Militarism in the Pacific</a:t>
            </a:r>
            <a:endParaRPr lang="en-US" sz="2000"/>
          </a:p>
          <a:p>
            <a:pPr marL="457200" lvl="1" indent="0">
              <a:buNone/>
            </a:pPr>
            <a:endParaRPr lang="en-US" sz="2000">
              <a:sym typeface="+mn-ea"/>
            </a:endParaRPr>
          </a:p>
          <a:p>
            <a:pPr marL="457200" lvl="1" indent="0">
              <a:buNone/>
            </a:pPr>
            <a:r>
              <a:rPr lang="en-US" sz="2000">
                <a:sym typeface="+mn-ea"/>
              </a:rPr>
              <a:t>August 4: </a:t>
            </a:r>
            <a:r>
              <a:rPr lang="en-US" sz="2000">
                <a:sym typeface="+mn-ea"/>
              </a:rPr>
              <a:t>3:00 pm - 4:30 pm</a:t>
            </a:r>
            <a:endParaRPr lang="en-US" sz="2000">
              <a:sym typeface="+mn-ea"/>
            </a:endParaRPr>
          </a:p>
          <a:p>
            <a:pPr marL="457200" lvl="1" indent="0">
              <a:buNone/>
            </a:pPr>
            <a:r>
              <a:rPr lang="en-US" sz="2000">
                <a:sym typeface="+mn-ea"/>
              </a:rPr>
              <a:t>Ea mai ke kai mai: Protecting Kanaloa, Stopping RIMPAC</a:t>
            </a:r>
            <a:endParaRPr lang="en-US" sz="2000">
              <a:sym typeface="+mn-ea"/>
            </a:endParaRPr>
          </a:p>
          <a:p>
            <a:pPr marL="457200" lvl="1" indent="0">
              <a:buNone/>
            </a:pPr>
            <a:endParaRPr lang="en-US" sz="2000">
              <a:sym typeface="+mn-ea"/>
            </a:endParaRPr>
          </a:p>
          <a:p>
            <a:pPr marL="457200" lvl="1" indent="0">
              <a:buNone/>
            </a:pPr>
            <a:r>
              <a:rPr lang="en-US" sz="2000"/>
              <a:t>August 3 - 4: Visit the A-bomb exhibit on the USS Missouri .</a:t>
            </a:r>
            <a:endParaRPr lang="en-US" sz="2000"/>
          </a:p>
          <a:p>
            <a:pPr marL="457200" lvl="1" indent="0">
              <a:buNone/>
            </a:pPr>
            <a:r>
              <a:rPr lang="en-US" sz="2000"/>
              <a:t>Hand out flyers debunking the myth that those bombs were necessary to end the war</a:t>
            </a:r>
            <a:endParaRPr lang="en-US" sz="2000"/>
          </a:p>
          <a:p>
            <a:pPr marL="457200" lvl="1" indent="0">
              <a:buNone/>
            </a:pPr>
            <a:endParaRPr lang="en-US" sz="1000"/>
          </a:p>
          <a:p>
            <a:pPr marL="457200" lvl="1" indent="0">
              <a:buNone/>
            </a:pPr>
            <a:r>
              <a:rPr lang="en-US" sz="2000"/>
              <a:t>August 5: Presentation at May Peace Prevail webinar - Helen Jaccard, Gerry Condon, </a:t>
            </a:r>
            <a:endParaRPr lang="en-US" sz="2000"/>
          </a:p>
          <a:p>
            <a:pPr marL="457200" lvl="1" indent="0">
              <a:buNone/>
            </a:pPr>
            <a:r>
              <a:rPr lang="en-US" sz="2000"/>
              <a:t>Major Renee Marie</a:t>
            </a:r>
            <a:endParaRPr lang="en-US" sz="2000"/>
          </a:p>
          <a:p>
            <a:pPr marL="457200" lvl="1" indent="0">
              <a:buNone/>
            </a:pPr>
            <a:endParaRPr lang="en-US" sz="1000"/>
          </a:p>
          <a:p>
            <a:pPr marL="457200" lvl="1" indent="0">
              <a:buNone/>
            </a:pPr>
            <a:r>
              <a:rPr lang="en-US" sz="2000"/>
              <a:t>August 6: Sailing to commemorate 75 years since </a:t>
            </a:r>
            <a:endParaRPr lang="en-US" sz="2000"/>
          </a:p>
          <a:p>
            <a:pPr marL="457200" lvl="1" indent="0">
              <a:buNone/>
            </a:pPr>
            <a:r>
              <a:rPr lang="en-US" sz="2000"/>
              <a:t>the horrific nuclear bombing of the </a:t>
            </a:r>
            <a:br>
              <a:rPr lang="en-US" sz="2000"/>
            </a:br>
            <a:r>
              <a:rPr lang="en-US" sz="2000"/>
              <a:t>civilian population of Hiroshima</a:t>
            </a:r>
            <a:endParaRPr lang="en-US" sz="2000"/>
          </a:p>
          <a:p>
            <a:pPr marL="457200" lvl="1" indent="0">
              <a:buNone/>
            </a:pPr>
            <a:endParaRPr lang="en-US" sz="1000"/>
          </a:p>
          <a:p>
            <a:pPr marL="457200" lvl="1" indent="0">
              <a:buNone/>
            </a:pPr>
            <a:r>
              <a:rPr lang="en-US" sz="2000"/>
              <a:t>August 9:  Sailing to commemorate 75 years since </a:t>
            </a:r>
            <a:endParaRPr lang="en-US" sz="2000"/>
          </a:p>
          <a:p>
            <a:pPr marL="457200" lvl="1" indent="0">
              <a:buNone/>
            </a:pPr>
            <a:r>
              <a:rPr lang="en-US" sz="2000"/>
              <a:t>the US dropped the nuclear bomb on Nagasaki,</a:t>
            </a:r>
            <a:endParaRPr lang="en-US" sz="2000"/>
          </a:p>
          <a:p>
            <a:pPr marL="457200" lvl="1" indent="0">
              <a:buNone/>
            </a:pPr>
            <a:r>
              <a:rPr lang="en-US" sz="2000"/>
              <a:t>essentially a humn radiation experiment</a:t>
            </a:r>
            <a:endParaRPr lang="en-US" sz="2000"/>
          </a:p>
          <a:p>
            <a:pPr marL="457200" lvl="1" indent="0">
              <a:buNone/>
            </a:pPr>
            <a:endParaRPr lang="en-US" sz="1000"/>
          </a:p>
          <a:p>
            <a:pPr marL="457200" lvl="1" indent="0">
              <a:buNone/>
            </a:pPr>
            <a:endParaRPr lang="en-US" sz="1000"/>
          </a:p>
        </p:txBody>
      </p:sp>
      <p:pic>
        <p:nvPicPr>
          <p:cNvPr id="4" name="Content Placeholder 3" descr="GR, crew, Helen, 2Kia'i, JimA-Aug.2"/>
          <p:cNvPicPr>
            <a:picLocks noChangeAspect="1"/>
          </p:cNvPicPr>
          <p:nvPr>
            <p:ph sz="half" idx="2"/>
          </p:nvPr>
        </p:nvPicPr>
        <p:blipFill>
          <a:blip r:embed="rId1"/>
          <a:srcRect t="30507"/>
          <a:stretch>
            <a:fillRect/>
          </a:stretch>
        </p:blipFill>
        <p:spPr>
          <a:xfrm>
            <a:off x="6896100" y="3994785"/>
            <a:ext cx="5181600" cy="27006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7" name="Content Placeholder 6" descr="Stop RIMPAC"/>
          <p:cNvPicPr>
            <a:picLocks noChangeAspect="1"/>
          </p:cNvPicPr>
          <p:nvPr>
            <p:ph sz="half" idx="2"/>
          </p:nvPr>
        </p:nvPicPr>
        <p:blipFill>
          <a:blip r:embed="rId1"/>
          <a:stretch>
            <a:fillRect/>
          </a:stretch>
        </p:blipFill>
        <p:spPr>
          <a:xfrm>
            <a:off x="-1270" y="-5715"/>
            <a:ext cx="12192000" cy="6855460"/>
          </a:xfrm>
          <a:prstGeom prst="rect">
            <a:avLst/>
          </a:prstGeom>
        </p:spPr>
      </p:pic>
      <p:sp>
        <p:nvSpPr>
          <p:cNvPr id="3" name="Content Placeholder 2"/>
          <p:cNvSpPr>
            <a:spLocks noGrp="1"/>
          </p:cNvSpPr>
          <p:nvPr>
            <p:ph sz="half" idx="1"/>
          </p:nvPr>
        </p:nvSpPr>
        <p:spPr>
          <a:xfrm>
            <a:off x="314325" y="2397760"/>
            <a:ext cx="11292840" cy="3779520"/>
          </a:xfrm>
        </p:spPr>
        <p:txBody>
          <a:bodyPr>
            <a:noAutofit/>
          </a:bodyPr>
          <a:p>
            <a:pPr marL="457200" lvl="1" indent="0">
              <a:buNone/>
            </a:pP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457200" lvl="1" indent="0">
              <a:buNone/>
            </a:pP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457200" lvl="1"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sym typeface="+mn-ea"/>
              </a:rPr>
              <a:t>August 16:  RIMPAC Protest - Sail by Honolulu while people hold banners in Ala Moana Park</a:t>
            </a: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457200" lvl="1" indent="0">
              <a:buNone/>
            </a:pP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457200" lvl="1"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sym typeface="+mn-ea"/>
              </a:rPr>
              <a:t>August 17 - 29:  RIMPAC Protest - Circumnavigate O'ahu, sailing by protests along the way  </a:t>
            </a: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457200" lvl="1" indent="0">
              <a:buNone/>
            </a:pP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pPr marL="457200" lvl="1"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sym typeface="+mn-ea"/>
              </a:rPr>
              <a:t>August 30: RIMPAC Protest - honor the turtles who for the first time are nesting at Waimanalo, a beach that is usually under seige by tourists and during RIMPAC, the military</a:t>
            </a:r>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a:p>
            <a:endParaRPr 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0500" y="193675"/>
            <a:ext cx="10515600" cy="1325563"/>
          </a:xfrm>
        </p:spPr>
        <p:txBody>
          <a:bodyPr/>
          <a:p>
            <a:pPr algn="l"/>
            <a:r>
              <a:rPr lang="en-US"/>
              <a:t>Focus On... Series</a:t>
            </a:r>
            <a:endParaRPr lang="en-US"/>
          </a:p>
        </p:txBody>
      </p:sp>
      <p:sp>
        <p:nvSpPr>
          <p:cNvPr id="3" name="Content Placeholder 2"/>
          <p:cNvSpPr>
            <a:spLocks noGrp="1"/>
          </p:cNvSpPr>
          <p:nvPr>
            <p:ph sz="half" idx="1"/>
          </p:nvPr>
        </p:nvSpPr>
        <p:spPr>
          <a:xfrm>
            <a:off x="152400" y="1159510"/>
            <a:ext cx="5867400" cy="5507355"/>
          </a:xfrm>
        </p:spPr>
        <p:txBody>
          <a:bodyPr>
            <a:normAutofit fontScale="80000"/>
          </a:bodyPr>
          <a:p>
            <a:pPr marL="0" indent="0">
              <a:buNone/>
            </a:pPr>
            <a:r>
              <a:rPr lang="en-US"/>
              <a:t>We are lifting the voices of  indigenous peoples  on Pacific islands that Golden Rule will visit this winter and spring, starting with Hawai'i.</a:t>
            </a:r>
            <a:endParaRPr lang="en-US"/>
          </a:p>
          <a:p>
            <a:pPr marL="0" indent="0">
              <a:buNone/>
            </a:pPr>
            <a:r>
              <a:rPr lang="en-US" b="1"/>
              <a:t>Hawai'i</a:t>
            </a:r>
            <a:r>
              <a:rPr lang="en-US"/>
              <a:t>:</a:t>
            </a:r>
            <a:r>
              <a:rPr lang="en-US"/>
              <a:t> Over 20% of the Hawaiian Islands is occupied by the military.   The US-backed coup in 1893 forced Queen Liliuokalani to abdicate the thrown under protest.</a:t>
            </a:r>
            <a:endParaRPr lang="en-US"/>
          </a:p>
          <a:p>
            <a:pPr marL="0" indent="0">
              <a:buNone/>
            </a:pPr>
            <a:r>
              <a:rPr lang="en-US"/>
              <a:t>In 1993, Congress issued an apology to the people of Hawaii for the U.S. government’s role in the overthrow and acknowledged that “the native Hawaiian people never directly relinquished to the United States their claims to their inherent sovereignty.”</a:t>
            </a:r>
            <a:endParaRPr lang="en-US"/>
          </a:p>
          <a:p>
            <a:pPr marL="0" indent="0">
              <a:buNone/>
            </a:pPr>
            <a:endParaRPr lang="en-US" sz="100"/>
          </a:p>
          <a:p>
            <a:pPr marL="0" indent="0">
              <a:buNone/>
            </a:pPr>
            <a:r>
              <a:rPr lang="en-US"/>
              <a:t>There are 405 toxic military sites in 122 facilities, with 6 of them on the “Superfund” National Priorities List.</a:t>
            </a:r>
            <a:endParaRPr lang="en-US"/>
          </a:p>
          <a:p>
            <a:pPr marL="0" indent="0">
              <a:buNone/>
            </a:pPr>
            <a:endParaRPr lang="en-US"/>
          </a:p>
        </p:txBody>
      </p:sp>
      <p:pic>
        <p:nvPicPr>
          <p:cNvPr id="4" name="Content Placeholder 3" descr="legend.big occupation"/>
          <p:cNvPicPr>
            <a:picLocks noChangeAspect="1"/>
          </p:cNvPicPr>
          <p:nvPr>
            <p:ph sz="half" idx="2"/>
          </p:nvPr>
        </p:nvPicPr>
        <p:blipFill>
          <a:blip r:embed="rId1"/>
          <a:stretch>
            <a:fillRect/>
          </a:stretch>
        </p:blipFill>
        <p:spPr>
          <a:xfrm>
            <a:off x="6481445" y="5010150"/>
            <a:ext cx="3114675" cy="1657350"/>
          </a:xfrm>
          <a:prstGeom prst="rect">
            <a:avLst/>
          </a:prstGeom>
        </p:spPr>
      </p:pic>
      <p:pic>
        <p:nvPicPr>
          <p:cNvPr id="5" name="Picture 4" descr="map.oahu occupation"/>
          <p:cNvPicPr>
            <a:picLocks noChangeAspect="1"/>
          </p:cNvPicPr>
          <p:nvPr/>
        </p:nvPicPr>
        <p:blipFill>
          <a:blip r:embed="rId2"/>
          <a:stretch>
            <a:fillRect/>
          </a:stretch>
        </p:blipFill>
        <p:spPr>
          <a:xfrm>
            <a:off x="6481445" y="-57150"/>
            <a:ext cx="5705475" cy="5067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78460"/>
            <a:ext cx="10515600" cy="1007745"/>
          </a:xfrm>
        </p:spPr>
        <p:txBody>
          <a:bodyPr/>
          <a:p>
            <a:pPr algn="ctr"/>
            <a:r>
              <a:rPr lang="en-US"/>
              <a:t>Fall / Winter Activities</a:t>
            </a:r>
            <a:endParaRPr lang="en-US"/>
          </a:p>
        </p:txBody>
      </p:sp>
      <p:sp>
        <p:nvSpPr>
          <p:cNvPr id="3" name="Content Placeholder 2"/>
          <p:cNvSpPr>
            <a:spLocks noGrp="1"/>
          </p:cNvSpPr>
          <p:nvPr>
            <p:ph idx="1"/>
          </p:nvPr>
        </p:nvSpPr>
        <p:spPr>
          <a:xfrm>
            <a:off x="520700" y="1351280"/>
            <a:ext cx="10833100" cy="5081905"/>
          </a:xfrm>
        </p:spPr>
        <p:txBody>
          <a:bodyPr>
            <a:normAutofit fontScale="90000" lnSpcReduction="10000"/>
          </a:bodyPr>
          <a:p>
            <a:r>
              <a:rPr lang="en-US"/>
              <a:t>Three new Golden Rule public speakers will start giving online presentations</a:t>
            </a:r>
            <a:endParaRPr lang="en-US"/>
          </a:p>
          <a:p>
            <a:r>
              <a:rPr lang="en-US"/>
              <a:t>Day sails out of Hilo on the Big Island with Captain Kiko</a:t>
            </a:r>
            <a:endParaRPr lang="en-US"/>
          </a:p>
          <a:p>
            <a:pPr marL="0" indent="0">
              <a:buNone/>
            </a:pPr>
            <a:endParaRPr lang="en-US"/>
          </a:p>
          <a:p>
            <a:r>
              <a:rPr lang="en-US"/>
              <a:t>September Newsletter</a:t>
            </a:r>
            <a:endParaRPr lang="en-US"/>
          </a:p>
          <a:p>
            <a:pPr lvl="1"/>
            <a:r>
              <a:rPr lang="en-US"/>
              <a:t>Report on August activities</a:t>
            </a:r>
            <a:endParaRPr lang="en-US"/>
          </a:p>
          <a:p>
            <a:pPr lvl="1"/>
            <a:r>
              <a:rPr lang="en-US"/>
              <a:t>Focus on: Marshall Islands</a:t>
            </a:r>
            <a:endParaRPr lang="en-US"/>
          </a:p>
          <a:p>
            <a:pPr marL="0" indent="0">
              <a:buNone/>
            </a:pPr>
            <a:endParaRPr lang="en-US"/>
          </a:p>
          <a:p>
            <a:r>
              <a:rPr lang="en-US"/>
              <a:t>October Newsletter</a:t>
            </a:r>
            <a:endParaRPr lang="en-US"/>
          </a:p>
          <a:p>
            <a:pPr lvl="1"/>
            <a:r>
              <a:rPr lang="en-US"/>
              <a:t> Focus on: Guam</a:t>
            </a:r>
            <a:endParaRPr lang="en-US"/>
          </a:p>
          <a:p>
            <a:endParaRPr lang="en-US"/>
          </a:p>
          <a:p>
            <a:r>
              <a:rPr lang="en-US"/>
              <a:t>November - January </a:t>
            </a:r>
            <a:endParaRPr lang="en-US"/>
          </a:p>
          <a:p>
            <a:pPr lvl="1"/>
            <a:r>
              <a:rPr lang="en-US"/>
              <a:t>Preparation for voyage to the Marshall Islands, Guam, Northern Marianas, Okinawa and Japan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71565" y="45085"/>
            <a:ext cx="5182235" cy="1325880"/>
          </a:xfrm>
        </p:spPr>
        <p:txBody>
          <a:bodyPr/>
          <a:p>
            <a:pPr algn="ctr"/>
            <a:r>
              <a:rPr lang="en-US"/>
              <a:t>Boat, crew status</a:t>
            </a:r>
            <a:endParaRPr lang="en-US"/>
          </a:p>
        </p:txBody>
      </p:sp>
      <p:sp>
        <p:nvSpPr>
          <p:cNvPr id="3" name="Content Placeholder 2"/>
          <p:cNvSpPr>
            <a:spLocks noGrp="1"/>
          </p:cNvSpPr>
          <p:nvPr>
            <p:ph sz="half" idx="1"/>
          </p:nvPr>
        </p:nvSpPr>
        <p:spPr>
          <a:xfrm>
            <a:off x="209550" y="365125"/>
            <a:ext cx="5445760" cy="6332220"/>
          </a:xfrm>
        </p:spPr>
        <p:txBody>
          <a:bodyPr>
            <a:normAutofit fontScale="80000"/>
          </a:bodyPr>
          <a:p>
            <a:r>
              <a:rPr lang="en-US"/>
              <a:t>Golden Rule is in Ko Olina Marina, 1/2 hour drive from Honolulu.  She is well - tied and attended to on a weekly basis.</a:t>
            </a:r>
            <a:endParaRPr lang="en-US"/>
          </a:p>
          <a:p>
            <a:r>
              <a:rPr lang="en-US"/>
              <a:t>In early August, crew and the rigging inspector will and adjust the tightness of the shrouds while under sail, which is the last step needed to obtain cheaper insurance that will cover us all the way to Japan</a:t>
            </a:r>
            <a:endParaRPr lang="en-US"/>
          </a:p>
          <a:p>
            <a:r>
              <a:rPr lang="en-US"/>
              <a:t>Captain Kiko Johnston-Kitazawa has ancestors from Hawaii and Guam and strong cultural ties to Okinawa!  He is a licensed captain and has sailed in and across the Pacific ocean many times.  Kiko is also a traditional Hawaiian sailing canoe captain and boat owner.  He has just finished sailing to capture “ghost nets” in the middle of the ocean.</a:t>
            </a:r>
            <a:endParaRPr lang="en-US"/>
          </a:p>
          <a:p>
            <a:endParaRPr lang="en-US"/>
          </a:p>
        </p:txBody>
      </p:sp>
      <p:pic>
        <p:nvPicPr>
          <p:cNvPr id="4" name="Content Placeholder 3" descr="20190911_154328_resized"/>
          <p:cNvPicPr>
            <a:picLocks noChangeAspect="1"/>
          </p:cNvPicPr>
          <p:nvPr>
            <p:ph sz="half" idx="2"/>
          </p:nvPr>
        </p:nvPicPr>
        <p:blipFill>
          <a:blip r:embed="rId1"/>
          <a:srcRect t="24510" b="6373"/>
          <a:stretch>
            <a:fillRect/>
          </a:stretch>
        </p:blipFill>
        <p:spPr>
          <a:xfrm>
            <a:off x="6171565" y="1122045"/>
            <a:ext cx="5181600" cy="2686050"/>
          </a:xfrm>
          <a:prstGeom prst="rect">
            <a:avLst/>
          </a:prstGeom>
        </p:spPr>
      </p:pic>
      <p:sp>
        <p:nvSpPr>
          <p:cNvPr id="6" name="Text Box 5"/>
          <p:cNvSpPr txBox="1"/>
          <p:nvPr/>
        </p:nvSpPr>
        <p:spPr>
          <a:xfrm>
            <a:off x="5823585" y="3953510"/>
            <a:ext cx="6226175" cy="2861310"/>
          </a:xfrm>
          <a:prstGeom prst="rect">
            <a:avLst/>
          </a:prstGeom>
          <a:noFill/>
        </p:spPr>
        <p:txBody>
          <a:bodyPr wrap="square" rtlCol="0">
            <a:spAutoFit/>
          </a:bodyPr>
          <a:p>
            <a:pPr algn="l"/>
            <a:r>
              <a:rPr lang="en-US">
                <a:sym typeface="+mn-ea"/>
              </a:rPr>
              <a:t>Crew: experienced sailors who have done at least one inter-island transit on Golden Rule </a:t>
            </a:r>
            <a:endParaRPr lang="en-US"/>
          </a:p>
          <a:p>
            <a:pPr lvl="1" algn="l"/>
            <a:r>
              <a:rPr lang="en-US">
                <a:sym typeface="+mn-ea"/>
              </a:rPr>
              <a:t>Keith Oney, a veteran member of Veterans For Peace</a:t>
            </a:r>
            <a:endParaRPr lang="en-US"/>
          </a:p>
          <a:p>
            <a:pPr lvl="1" algn="l"/>
            <a:r>
              <a:rPr lang="en-US">
                <a:sym typeface="+mn-ea"/>
              </a:rPr>
              <a:t>Zoe Byrd, a Golden Rule speaker and anti-nuclear activist</a:t>
            </a:r>
            <a:endParaRPr lang="en-US"/>
          </a:p>
          <a:p>
            <a:pPr lvl="1" algn="l"/>
            <a:r>
              <a:rPr lang="en-US">
                <a:sym typeface="+mn-ea"/>
              </a:rPr>
              <a:t>James Akau, a young Native Hawaiian who was also out capturing “ghost nets”</a:t>
            </a:r>
            <a:endParaRPr lang="en-US"/>
          </a:p>
          <a:p>
            <a:pPr lvl="1" algn="l"/>
            <a:r>
              <a:rPr lang="en-US">
                <a:sym typeface="+mn-ea"/>
              </a:rPr>
              <a:t>Gerry Condon, a veteran member of Veterans For Peace</a:t>
            </a:r>
            <a:endParaRPr lang="en-US"/>
          </a:p>
          <a:p>
            <a:pPr lvl="1" algn="l"/>
            <a:r>
              <a:rPr lang="en-US">
                <a:sym typeface="+mn-ea"/>
              </a:rPr>
              <a:t>Other experienced sailors who are native to the Marshall Islands, Guam, Marianas, Okinawa, Japan and South Korea</a:t>
            </a:r>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20191201_122833"/>
          <p:cNvPicPr>
            <a:picLocks noChangeAspect="1"/>
          </p:cNvPicPr>
          <p:nvPr>
            <p:ph sz="half" idx="1"/>
          </p:nvPr>
        </p:nvPicPr>
        <p:blipFill>
          <a:blip r:embed="rId1"/>
          <a:stretch>
            <a:fillRect/>
          </a:stretch>
        </p:blipFill>
        <p:spPr>
          <a:xfrm rot="5400000">
            <a:off x="2744788" y="915353"/>
            <a:ext cx="6702425" cy="50272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996950" y="820420"/>
            <a:ext cx="10356850" cy="1198880"/>
          </a:xfrm>
          <a:prstGeom prst="rect">
            <a:avLst/>
          </a:prstGeom>
          <a:noFill/>
        </p:spPr>
        <p:txBody>
          <a:bodyPr wrap="square" rtlCol="0" anchor="t">
            <a:spAutoFit/>
          </a:bodyPr>
          <a:p>
            <a:pPr algn="ctr"/>
            <a:r>
              <a:rPr lang="en-US" sz="3600" b="1"/>
              <a:t>Nuclear Plenary: The Nuclear Weapons Industry – Creating Victims - More Than 75 Years and Counting</a:t>
            </a:r>
            <a:endParaRPr lang="en-US" sz="3600" b="1"/>
          </a:p>
        </p:txBody>
      </p:sp>
      <p:sp>
        <p:nvSpPr>
          <p:cNvPr id="6" name="Text Box 5"/>
          <p:cNvSpPr txBox="1"/>
          <p:nvPr/>
        </p:nvSpPr>
        <p:spPr>
          <a:xfrm>
            <a:off x="1067435" y="2622550"/>
            <a:ext cx="10057765" cy="4369435"/>
          </a:xfrm>
          <a:prstGeom prst="rect">
            <a:avLst/>
          </a:prstGeom>
          <a:noFill/>
        </p:spPr>
        <p:txBody>
          <a:bodyPr wrap="square" rtlCol="0" anchor="t">
            <a:spAutoFit/>
          </a:bodyPr>
          <a:p>
            <a:r>
              <a:rPr lang="en-US" sz="3200"/>
              <a:t>Our panel will discuss the impacts of the nuclear era from the bombing of Japan to the health and environmental harm of bomb testing.</a:t>
            </a:r>
            <a:endParaRPr lang="en-US" sz="3200"/>
          </a:p>
          <a:p>
            <a:endParaRPr lang="en-US" sz="3200"/>
          </a:p>
          <a:p>
            <a:r>
              <a:rPr lang="en-US" sz="3200"/>
              <a:t>This panel covers the nuclear chain from the time the uranium comes out of the ground to the testing and use of nuclear weapons.</a:t>
            </a:r>
            <a:endParaRPr lang="en-US"/>
          </a:p>
          <a:p>
            <a:endParaRPr lang="en-US"/>
          </a:p>
          <a:p>
            <a:endParaRPr lang="en-US"/>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descr="2e8cb5f39422ba7648ac"/>
          <p:cNvPicPr>
            <a:picLocks noChangeAspect="1"/>
          </p:cNvPicPr>
          <p:nvPr>
            <p:ph idx="1"/>
          </p:nvPr>
        </p:nvPicPr>
        <p:blipFill>
          <a:blip r:embed="rId1"/>
          <a:stretch>
            <a:fillRect/>
          </a:stretch>
        </p:blipFill>
        <p:spPr>
          <a:xfrm>
            <a:off x="316230" y="380365"/>
            <a:ext cx="4891405" cy="4891405"/>
          </a:xfrm>
          <a:prstGeom prst="rect">
            <a:avLst/>
          </a:prstGeom>
        </p:spPr>
      </p:pic>
      <p:sp>
        <p:nvSpPr>
          <p:cNvPr id="5" name="Text Box 4"/>
          <p:cNvSpPr txBox="1"/>
          <p:nvPr/>
        </p:nvSpPr>
        <p:spPr>
          <a:xfrm>
            <a:off x="5365115" y="564515"/>
            <a:ext cx="6461125" cy="4799965"/>
          </a:xfrm>
          <a:prstGeom prst="rect">
            <a:avLst/>
          </a:prstGeom>
          <a:noFill/>
        </p:spPr>
        <p:txBody>
          <a:bodyPr wrap="square" rtlCol="0" anchor="t">
            <a:spAutoFit/>
          </a:bodyPr>
          <a:p>
            <a:r>
              <a:rPr lang="en-US"/>
              <a:t>Marian Naranjo</a:t>
            </a:r>
            <a:br>
              <a:rPr lang="en-US"/>
            </a:br>
            <a:r>
              <a:rPr lang="en-US">
                <a:sym typeface="+mn-ea"/>
              </a:rPr>
              <a:t>First victims – indigenous peoples’ loss of land</a:t>
            </a:r>
            <a:endParaRPr lang="en-US"/>
          </a:p>
          <a:p>
            <a:endParaRPr lang="en-US"/>
          </a:p>
          <a:p>
            <a:r>
              <a:rPr lang="en-US"/>
              <a:t>Santa Clara Pueblo, Founder and Director of H.O.P.E. (Honor Our Pueblo Existence)</a:t>
            </a:r>
            <a:endParaRPr lang="en-US"/>
          </a:p>
          <a:p>
            <a:endParaRPr lang="en-US"/>
          </a:p>
          <a:p>
            <a:r>
              <a:rPr lang="en-US"/>
              <a:t>Ms. Naranjo is Founder and Director of Honor Our Pueblo Existence (HOPE), a community-based organization located at Santa Clara Pueblo, New Mexico, with attention focused on nuclear safety issues from Los Alamos National Laboratory (LANL). She has been involved in environmental/Health issues of concern for most of her adult life, as LANL is located within her pueblo’s ancestral homelands, a place that is Sacred to Pueblo People. And works on cultural preservation /reclamation Projects within and around the Tewa World. She is a mother of four, grandmother of eight, and lifetime traditional potter. She comes from the well-known Naranjo family of Santa Clara potters.</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descr="c71ff22e4f24e9a01dd2"/>
          <p:cNvPicPr>
            <a:picLocks noChangeAspect="1"/>
          </p:cNvPicPr>
          <p:nvPr>
            <p:ph idx="1"/>
          </p:nvPr>
        </p:nvPicPr>
        <p:blipFill>
          <a:blip r:embed="rId1"/>
          <a:stretch>
            <a:fillRect/>
          </a:stretch>
        </p:blipFill>
        <p:spPr>
          <a:xfrm>
            <a:off x="236220" y="253365"/>
            <a:ext cx="4351655" cy="4351655"/>
          </a:xfrm>
          <a:prstGeom prst="rect">
            <a:avLst/>
          </a:prstGeom>
        </p:spPr>
      </p:pic>
      <p:sp>
        <p:nvSpPr>
          <p:cNvPr id="4" name="Text Box 3"/>
          <p:cNvSpPr txBox="1"/>
          <p:nvPr/>
        </p:nvSpPr>
        <p:spPr>
          <a:xfrm>
            <a:off x="4794250" y="826135"/>
            <a:ext cx="6858635" cy="4246245"/>
          </a:xfrm>
          <a:prstGeom prst="rect">
            <a:avLst/>
          </a:prstGeom>
          <a:noFill/>
        </p:spPr>
        <p:txBody>
          <a:bodyPr wrap="square" rtlCol="0" anchor="t">
            <a:spAutoFit/>
          </a:bodyPr>
          <a:p>
            <a:r>
              <a:rPr lang="en-US"/>
              <a:t>Leona Morgan</a:t>
            </a:r>
            <a:br>
              <a:rPr lang="en-US"/>
            </a:br>
            <a:r>
              <a:rPr lang="en-US">
                <a:sym typeface="+mn-ea"/>
              </a:rPr>
              <a:t>Second victims - miners and processors</a:t>
            </a:r>
            <a:endParaRPr lang="en-US"/>
          </a:p>
          <a:p>
            <a:endParaRPr lang="en-US"/>
          </a:p>
          <a:p>
            <a:r>
              <a:rPr lang="en-US"/>
              <a:t>Co-founder and Coordinator, Nuclear Issues Study Group</a:t>
            </a:r>
            <a:endParaRPr lang="en-US"/>
          </a:p>
          <a:p>
            <a:endParaRPr lang="en-US"/>
          </a:p>
          <a:p>
            <a:r>
              <a:rPr lang="en-US"/>
              <a:t>Leona Morgan (she/her) is Diné, and a community organizer and activist who has been fighting nuclear colonialism since 2007. She helped to successfully prevent a new uranium mining and processing project in Churchrock and Crownpoint, New Mexico. In June 2016, she co-founded Nuclear Issues Study Group, which is a multi-racial, multi-generational, and women-led volunteer organization dedicated to protecting New Mexico from all things nuclear through art, education, and activism. Leona also collaborates nationally and internationally with many groups to address the entire nuclear fuel chain. Leona is a graduate from the University of New Mexico and lives in Albuquerque, New Mexico.</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descr="b4a6f7b854ff7e06fc0e"/>
          <p:cNvPicPr>
            <a:picLocks noChangeAspect="1"/>
          </p:cNvPicPr>
          <p:nvPr>
            <p:ph idx="1"/>
          </p:nvPr>
        </p:nvPicPr>
        <p:blipFill>
          <a:blip r:embed="rId1"/>
          <a:stretch>
            <a:fillRect/>
          </a:stretch>
        </p:blipFill>
        <p:spPr>
          <a:xfrm>
            <a:off x="553720" y="746125"/>
            <a:ext cx="4351655" cy="4351655"/>
          </a:xfrm>
          <a:prstGeom prst="rect">
            <a:avLst/>
          </a:prstGeom>
        </p:spPr>
      </p:pic>
      <p:sp>
        <p:nvSpPr>
          <p:cNvPr id="4" name="Text Box 3"/>
          <p:cNvSpPr txBox="1"/>
          <p:nvPr/>
        </p:nvSpPr>
        <p:spPr>
          <a:xfrm>
            <a:off x="5222875" y="746125"/>
            <a:ext cx="6746875" cy="5354320"/>
          </a:xfrm>
          <a:prstGeom prst="rect">
            <a:avLst/>
          </a:prstGeom>
          <a:noFill/>
        </p:spPr>
        <p:txBody>
          <a:bodyPr wrap="square" rtlCol="0" anchor="t">
            <a:spAutoFit/>
          </a:bodyPr>
          <a:p>
            <a:r>
              <a:rPr lang="en-US"/>
              <a:t>Tina Cordova</a:t>
            </a:r>
            <a:endParaRPr lang="en-US"/>
          </a:p>
          <a:p>
            <a:r>
              <a:rPr lang="en-US">
                <a:sym typeface="+mn-ea"/>
              </a:rPr>
              <a:t>Third victims - Downwinders and “Downstreamers</a:t>
            </a:r>
            <a:endParaRPr lang="en-US">
              <a:sym typeface="+mn-ea"/>
            </a:endParaRPr>
          </a:p>
          <a:p>
            <a:endParaRPr lang="en-US"/>
          </a:p>
          <a:p>
            <a:r>
              <a:rPr lang="en-US"/>
              <a:t>Co-Founder, Tularosa Basin Downwinders Consortium</a:t>
            </a:r>
            <a:endParaRPr lang="en-US"/>
          </a:p>
          <a:p>
            <a:endParaRPr lang="en-US"/>
          </a:p>
          <a:p>
            <a:r>
              <a:rPr lang="en-US"/>
              <a:t>Tina Cordova is a sixth generation native New Mexican born and raised in south central New Mexico. In 2005 Tina co-founded the Tularosa Basin Downwinders Consortium (TBDC) whose mission is to bring attention to the negative health effects suffered by the unknowing, unwilling, uncompensated, innocent victims of the first nuclear blast on earth that took place at the Trinity site in South Central New Mexico.</a:t>
            </a:r>
            <a:endParaRPr lang="en-US"/>
          </a:p>
          <a:p>
            <a:endParaRPr lang="en-US"/>
          </a:p>
          <a:p>
            <a:r>
              <a:rPr lang="en-US"/>
              <a:t>The ultimate goal of the organization is the passage of the Radiation Exposure Compensation Act Amendments to bring much needed health care coverage and compensation to those people of New Mexico suffering from the health effects of the Trinity test. Tina is a cancer survivor having been diagnosed with Thyroid cancer when she was 39 years old.</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667000" y="2072164"/>
            <a:ext cx="6858000" cy="1143476"/>
          </a:xfrm>
        </p:spPr>
        <p:txBody>
          <a:bodyPr>
            <a:normAutofit fontScale="90000"/>
          </a:bodyPr>
          <a:p>
            <a:r>
              <a:rPr lang="en-US"/>
              <a:t>Veterans For Peace</a:t>
            </a:r>
            <a:br>
              <a:rPr lang="en-US"/>
            </a:br>
            <a:endParaRPr lang="en-US"/>
          </a:p>
        </p:txBody>
      </p:sp>
      <p:sp>
        <p:nvSpPr>
          <p:cNvPr id="1073743873" name="Rectangle 1073743872"/>
          <p:cNvSpPr/>
          <p:nvPr/>
        </p:nvSpPr>
        <p:spPr>
          <a:xfrm>
            <a:off x="2797810" y="2676525"/>
            <a:ext cx="6596380" cy="1128395"/>
          </a:xfrm>
          <a:prstGeom prst="rect">
            <a:avLst/>
          </a:prstGeom>
        </p:spPr>
        <p:txBody>
          <a:bodyPr wrap="none" fromWordArt="1">
            <a:prstTxWarp prst="textPlain">
              <a:avLst>
                <a:gd name="adj" fmla="val 50000"/>
              </a:avLst>
            </a:prstTxWarp>
            <a:normAutofit/>
          </a:bodyPr>
          <a:p>
            <a:pPr algn="ctr"/>
            <a:r>
              <a:rPr lang="en-US">
                <a:ln w="19050" cap="flat" cmpd="sng">
                  <a:solidFill>
                    <a:srgbClr val="FFC000"/>
                  </a:solidFill>
                  <a:prstDash val="solid"/>
                  <a:headEnd type="none" w="med" len="med"/>
                  <a:tailEnd type="none" w="med" len="med"/>
                </a:ln>
                <a:solidFill>
                  <a:srgbClr val="0066CC"/>
                </a:solidFill>
                <a:effectLst>
                  <a:outerShdw dist="35921" dir="2699999" algn="ctr" rotWithShape="0">
                    <a:srgbClr val="990000">
                      <a:alpha val="100000"/>
                    </a:srgbClr>
                  </a:outerShdw>
                </a:effectLst>
                <a:latin typeface="Old English Text MT" panose="03040902040508030806" charset="0"/>
                <a:ea typeface="Old English Text MT" panose="03040902040508030806" charset="0"/>
              </a:rPr>
              <a:t>Golden Rule Project</a:t>
            </a:r>
            <a:endParaRPr lang="en-US">
              <a:ln w="19050" cap="flat" cmpd="sng">
                <a:solidFill>
                  <a:srgbClr val="FFC000"/>
                </a:solidFill>
                <a:prstDash val="solid"/>
                <a:headEnd type="none" w="med" len="med"/>
                <a:tailEnd type="none" w="med" len="med"/>
              </a:ln>
              <a:solidFill>
                <a:srgbClr val="0066CC"/>
              </a:solidFill>
              <a:effectLst>
                <a:outerShdw dist="35921" dir="2699999" algn="ctr" rotWithShape="0">
                  <a:srgbClr val="990000">
                    <a:alpha val="100000"/>
                  </a:srgbClr>
                </a:outerShdw>
              </a:effectLst>
              <a:latin typeface="Old English Text MT" panose="03040902040508030806" charset="0"/>
              <a:ea typeface="Old English Text MT" panose="03040902040508030806" charset="0"/>
            </a:endParaRPr>
          </a:p>
        </p:txBody>
      </p:sp>
      <p:pic>
        <p:nvPicPr>
          <p:cNvPr id="13" name="Picture 6"/>
          <p:cNvPicPr>
            <a:picLocks noChangeAspect="1"/>
          </p:cNvPicPr>
          <p:nvPr/>
        </p:nvPicPr>
        <p:blipFill>
          <a:blip r:embed="rId1"/>
          <a:stretch>
            <a:fillRect/>
          </a:stretch>
        </p:blipFill>
        <p:spPr>
          <a:xfrm>
            <a:off x="1393190" y="812165"/>
            <a:ext cx="1767205" cy="1208405"/>
          </a:xfrm>
          <a:prstGeom prst="rect">
            <a:avLst/>
          </a:prstGeom>
        </p:spPr>
      </p:pic>
      <p:pic>
        <p:nvPicPr>
          <p:cNvPr id="12"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3675" y="812800"/>
            <a:ext cx="2254885" cy="1087755"/>
          </a:xfrm>
          <a:prstGeom prst="rect">
            <a:avLst/>
          </a:prstGeom>
        </p:spPr>
      </p:pic>
      <p:sp>
        <p:nvSpPr>
          <p:cNvPr id="5" name="Text Box 4"/>
          <p:cNvSpPr txBox="1"/>
          <p:nvPr/>
        </p:nvSpPr>
        <p:spPr>
          <a:xfrm>
            <a:off x="2621915" y="4744403"/>
            <a:ext cx="6948170" cy="1076325"/>
          </a:xfrm>
          <a:prstGeom prst="rect">
            <a:avLst/>
          </a:prstGeom>
          <a:noFill/>
        </p:spPr>
        <p:txBody>
          <a:bodyPr wrap="none" rtlCol="0">
            <a:spAutoFit/>
          </a:bodyPr>
          <a:p>
            <a:pPr algn="ctr"/>
            <a:r>
              <a:rPr lang="en-US" sz="3200"/>
              <a:t>Report to Veterans For Peace Convention</a:t>
            </a:r>
            <a:endParaRPr lang="en-US" sz="3200"/>
          </a:p>
          <a:p>
            <a:pPr algn="ctr"/>
            <a:r>
              <a:rPr lang="en-US" sz="3200"/>
              <a:t>August 2, 2020</a:t>
            </a:r>
            <a:endParaRPr 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5365750" y="619125"/>
            <a:ext cx="6651625" cy="5354320"/>
          </a:xfrm>
          <a:prstGeom prst="rect">
            <a:avLst/>
          </a:prstGeom>
          <a:noFill/>
        </p:spPr>
        <p:txBody>
          <a:bodyPr wrap="square" rtlCol="0" anchor="t">
            <a:spAutoFit/>
          </a:bodyPr>
          <a:p>
            <a:r>
              <a:rPr lang="en-US">
                <a:sym typeface="+mn-ea"/>
              </a:rPr>
              <a:t>Toshiya Morita</a:t>
            </a:r>
            <a:endParaRPr lang="en-US">
              <a:sym typeface="+mn-ea"/>
            </a:endParaRPr>
          </a:p>
          <a:p>
            <a:r>
              <a:rPr lang="en-US">
                <a:sym typeface="+mn-ea"/>
              </a:rPr>
              <a:t>Fourth Victims - Hiroshima &amp; Nagasaki</a:t>
            </a:r>
            <a:endParaRPr lang="en-US"/>
          </a:p>
          <a:p>
            <a:endParaRPr lang="en-US"/>
          </a:p>
          <a:p>
            <a:r>
              <a:rPr lang="en-US">
                <a:sym typeface="+mn-ea"/>
              </a:rPr>
              <a:t>Journalist and Author in Kyoto</a:t>
            </a:r>
            <a:endParaRPr lang="en-US"/>
          </a:p>
          <a:p>
            <a:endParaRPr lang="en-US"/>
          </a:p>
          <a:p>
            <a:r>
              <a:rPr lang="en-US">
                <a:sym typeface="+mn-ea"/>
              </a:rPr>
              <a:t>Toshiya Morita is a Japanese journalist in Kyoto, who is active in civil movements for anti-war, anti-nuclear, and environmental protection. After the nuclear disaster in March 2011, he visited Fukushima and other disaster areas many times. Since then, he has been giving many lectures on how to prevent radioactive exposure and related social issues. His activity extends outside of Japan, with lectures in Turkey, Germany, Belarus, Poland, France, USA and Taiwan.</a:t>
            </a:r>
            <a:endParaRPr lang="en-US"/>
          </a:p>
          <a:p>
            <a:endParaRPr lang="en-US"/>
          </a:p>
          <a:p>
            <a:r>
              <a:rPr lang="en-US">
                <a:sym typeface="+mn-ea"/>
              </a:rPr>
              <a:t>He is the author of "How to Protect You and Your Loved Ones from Nuclear Disasters", and the "Internal Radioactive Exposure" (co-authored with Prof. Yagasaki). He is a board member of "the Association of 2nd and 3rd Generation Hibakusha in Kyoto", and once was a fellow of Doshisha University Social Common Capital Research Center, working with Prof. Hirofumi Uzawa.</a:t>
            </a:r>
            <a:endParaRPr lang="en-US"/>
          </a:p>
        </p:txBody>
      </p:sp>
      <p:pic>
        <p:nvPicPr>
          <p:cNvPr id="6" name="Content Placeholder 5" descr="0e59156c19489257e48c"/>
          <p:cNvPicPr>
            <a:picLocks noChangeAspect="1"/>
          </p:cNvPicPr>
          <p:nvPr>
            <p:ph idx="1"/>
          </p:nvPr>
        </p:nvPicPr>
        <p:blipFill>
          <a:blip r:embed="rId1"/>
          <a:stretch>
            <a:fillRect/>
          </a:stretch>
        </p:blipFill>
        <p:spPr>
          <a:xfrm>
            <a:off x="396875" y="619125"/>
            <a:ext cx="4811395" cy="48113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descr="29e3560cb0324e96e448"/>
          <p:cNvPicPr>
            <a:picLocks noChangeAspect="1"/>
          </p:cNvPicPr>
          <p:nvPr>
            <p:ph idx="1"/>
          </p:nvPr>
        </p:nvPicPr>
        <p:blipFill>
          <a:blip r:embed="rId1"/>
          <a:stretch>
            <a:fillRect/>
          </a:stretch>
        </p:blipFill>
        <p:spPr>
          <a:xfrm>
            <a:off x="427355" y="556260"/>
            <a:ext cx="4351655" cy="4351655"/>
          </a:xfrm>
          <a:prstGeom prst="rect">
            <a:avLst/>
          </a:prstGeom>
        </p:spPr>
      </p:pic>
      <p:sp>
        <p:nvSpPr>
          <p:cNvPr id="7" name="Text Box 6"/>
          <p:cNvSpPr txBox="1"/>
          <p:nvPr/>
        </p:nvSpPr>
        <p:spPr>
          <a:xfrm>
            <a:off x="4890135" y="556260"/>
            <a:ext cx="6731000" cy="3969385"/>
          </a:xfrm>
          <a:prstGeom prst="rect">
            <a:avLst/>
          </a:prstGeom>
          <a:noFill/>
        </p:spPr>
        <p:txBody>
          <a:bodyPr wrap="square" rtlCol="0" anchor="t">
            <a:spAutoFit/>
          </a:bodyPr>
          <a:p>
            <a:r>
              <a:rPr lang="en-US"/>
              <a:t>Chief Johnnie Bobb</a:t>
            </a:r>
            <a:endParaRPr lang="en-US"/>
          </a:p>
          <a:p>
            <a:r>
              <a:rPr lang="en-US">
                <a:sym typeface="+mn-ea"/>
              </a:rPr>
              <a:t>Fifth victims - the era of nuclear testing</a:t>
            </a:r>
            <a:endParaRPr lang="en-US">
              <a:sym typeface="+mn-ea"/>
            </a:endParaRPr>
          </a:p>
          <a:p>
            <a:endParaRPr lang="en-US"/>
          </a:p>
          <a:p>
            <a:r>
              <a:rPr lang="en-US"/>
              <a:t>Chief of Council of the Western Shoshone Nation &amp; Spiritual Person</a:t>
            </a:r>
            <a:endParaRPr lang="en-US"/>
          </a:p>
          <a:p>
            <a:endParaRPr lang="en-US"/>
          </a:p>
          <a:p>
            <a:r>
              <a:rPr lang="en-US"/>
              <a:t>Johnnie Bobb is Chief of Council for the Western Shoshone Nation as well as Elder, Spiritual and Holi Person. Johnnie spends the vast amount of his time with the People holding Ceremony, Gatherings, Circles, Celebrations and more, Teaching and Invoking the Traditional Ways of the Western Shoshone People. His Annual Walk &amp; Run held every Spring is a week-long Sacred Walk, Run Journey where All Peoples are invited to Walk and Pray on the Land for Healing. Johnnies kind Spirit, Medicine and Prayerful Ways are an ongoing Inspiration for the Western Shoshone People and, All Relatives throughout Our World.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5017770" y="651510"/>
            <a:ext cx="6731000" cy="4523105"/>
          </a:xfrm>
          <a:prstGeom prst="rect">
            <a:avLst/>
          </a:prstGeom>
          <a:noFill/>
        </p:spPr>
        <p:txBody>
          <a:bodyPr wrap="square" rtlCol="0" anchor="t">
            <a:spAutoFit/>
          </a:bodyPr>
          <a:p>
            <a:r>
              <a:rPr lang="en-US"/>
              <a:t>Joni Arends</a:t>
            </a:r>
            <a:endParaRPr lang="en-US"/>
          </a:p>
          <a:p>
            <a:r>
              <a:rPr lang="en-US">
                <a:sym typeface="+mn-ea"/>
              </a:rPr>
              <a:t>Ongoing sacrifice zone - continued environmental impact and opportunity costs</a:t>
            </a:r>
            <a:endParaRPr lang="en-US">
              <a:sym typeface="+mn-ea"/>
            </a:endParaRPr>
          </a:p>
          <a:p>
            <a:endParaRPr lang="en-US"/>
          </a:p>
          <a:p>
            <a:r>
              <a:rPr lang="en-US"/>
              <a:t>Executive Director, Concerned Citizens for Nuclear Safety</a:t>
            </a:r>
            <a:endParaRPr lang="en-US"/>
          </a:p>
          <a:p>
            <a:endParaRPr lang="en-US"/>
          </a:p>
          <a:p>
            <a:r>
              <a:rPr lang="en-US"/>
              <a:t>Joni Arends serves as the Executive Director of Concerned Citizens for Nuclear Safety (CCNS), which she co-founded in 1988 to address community concerns about the proposed transportation of radioactive, toxic and hazardous waste from Los Alamos National Laboratory (LANL), through the center of Santa Fe on St. Francis Drive, to the Waste Isolation Pilot Plant (WIPP). She graduated from St. John’s College - Santa Fe in 1994 and earned a J.D. from Vermont Law School in 1998. Her work focuses on the environmental, civil rights, and public health issues surrounding the Department of Energy sites in New Mexico.</a:t>
            </a:r>
            <a:endParaRPr lang="en-US"/>
          </a:p>
        </p:txBody>
      </p:sp>
      <p:pic>
        <p:nvPicPr>
          <p:cNvPr id="2" name="Content Placeholder 1" descr="030a68a13cc8185f75d0"/>
          <p:cNvPicPr>
            <a:picLocks noChangeAspect="1"/>
          </p:cNvPicPr>
          <p:nvPr>
            <p:ph sz="half" idx="2"/>
          </p:nvPr>
        </p:nvPicPr>
        <p:blipFill>
          <a:blip r:embed="rId1"/>
          <a:stretch>
            <a:fillRect/>
          </a:stretch>
        </p:blipFill>
        <p:spPr>
          <a:xfrm>
            <a:off x="396240" y="556260"/>
            <a:ext cx="4351655" cy="4351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3" name="Content Placeholder 2"/>
          <p:cNvSpPr>
            <a:spLocks noGrp="1"/>
          </p:cNvSpPr>
          <p:nvPr>
            <p:ph sz="half" idx="1"/>
          </p:nvPr>
        </p:nvSpPr>
        <p:spPr>
          <a:xfrm>
            <a:off x="287020" y="274320"/>
            <a:ext cx="8052435" cy="4351655"/>
          </a:xfrm>
        </p:spPr>
        <p:txBody>
          <a:bodyPr>
            <a:noAutofit/>
          </a:bodyPr>
          <a:p>
            <a:pPr marL="457200" lvl="1" indent="0">
              <a:buNone/>
            </a:pPr>
            <a:r>
              <a:rPr lang="en-US" sz="2400" i="1"/>
              <a:t>The Golden Rule</a:t>
            </a:r>
            <a:br>
              <a:rPr lang="en-US" sz="2400"/>
            </a:br>
            <a:r>
              <a:rPr lang="en-US" sz="2400"/>
              <a:t>Physical manifestation of VFP goal to reduce and ultimately eliminate nuclear weapons</a:t>
            </a:r>
            <a:endParaRPr lang="en-US" sz="2400"/>
          </a:p>
          <a:p>
            <a:pPr marL="457200" lvl="1" indent="0">
              <a:buNone/>
            </a:pPr>
            <a:endParaRPr lang="en-US" sz="2400"/>
          </a:p>
          <a:p>
            <a:pPr marL="457200" lvl="1" indent="0">
              <a:buNone/>
            </a:pPr>
            <a:r>
              <a:rPr lang="en-US" sz="2400"/>
              <a:t>Brief History of the Golden Rule and Golden Rule Project</a:t>
            </a:r>
            <a:endParaRPr lang="en-US" sz="2400"/>
          </a:p>
          <a:p>
            <a:pPr marL="914400" lvl="2" indent="0">
              <a:buNone/>
            </a:pPr>
            <a:r>
              <a:rPr lang="en-US" sz="2000"/>
              <a:t>1958</a:t>
            </a:r>
            <a:endParaRPr lang="en-US" sz="2000"/>
          </a:p>
          <a:p>
            <a:pPr marL="914400" lvl="2" indent="0">
              <a:buNone/>
            </a:pPr>
            <a:r>
              <a:rPr lang="en-US" sz="2000"/>
              <a:t>2010-15</a:t>
            </a:r>
            <a:endParaRPr lang="en-US" sz="2000"/>
          </a:p>
          <a:p>
            <a:pPr marL="914400" lvl="2" indent="0">
              <a:buNone/>
            </a:pPr>
            <a:r>
              <a:rPr lang="en-US" sz="2000"/>
              <a:t>2015-19</a:t>
            </a:r>
            <a:endParaRPr lang="en-US" sz="2000"/>
          </a:p>
          <a:p>
            <a:pPr marL="914400" lvl="2" indent="0">
              <a:buNone/>
            </a:pPr>
            <a:r>
              <a:rPr lang="en-US" sz="2000"/>
              <a:t>2019-20</a:t>
            </a:r>
            <a:endParaRPr lang="en-US" sz="2000"/>
          </a:p>
          <a:p>
            <a:pPr marL="457200" lvl="1" indent="0">
              <a:buNone/>
            </a:pPr>
            <a:endParaRPr lang="en-US" sz="2400"/>
          </a:p>
          <a:p>
            <a:pPr marL="457200" lvl="1" indent="0">
              <a:buNone/>
            </a:pPr>
            <a:endParaRPr lang="en-US" sz="2400"/>
          </a:p>
        </p:txBody>
      </p:sp>
      <p:pic>
        <p:nvPicPr>
          <p:cNvPr id="10" name="Content Placeholder 9" descr="0421181836a Helen Portrait"/>
          <p:cNvPicPr>
            <a:picLocks noChangeAspect="1"/>
          </p:cNvPicPr>
          <p:nvPr>
            <p:ph sz="half" idx="2"/>
          </p:nvPr>
        </p:nvPicPr>
        <p:blipFill>
          <a:blip r:embed="rId2"/>
          <a:srcRect/>
          <a:stretch>
            <a:fillRect/>
          </a:stretch>
        </p:blipFill>
        <p:spPr>
          <a:xfrm>
            <a:off x="10238740" y="165735"/>
            <a:ext cx="1710690" cy="1709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1026160"/>
          </a:xfrm>
        </p:spPr>
        <p:txBody>
          <a:bodyPr>
            <a:normAutofit/>
          </a:bodyPr>
          <a:p>
            <a:pPr algn="ctr"/>
            <a:r>
              <a:rPr lang="en-US"/>
              <a:t>Peace in the Pacific Begins in Hawai'i</a:t>
            </a:r>
            <a:endParaRPr lang="en-US"/>
          </a:p>
        </p:txBody>
      </p:sp>
      <p:sp>
        <p:nvSpPr>
          <p:cNvPr id="3" name="Content Placeholder 2"/>
          <p:cNvSpPr>
            <a:spLocks noGrp="1"/>
          </p:cNvSpPr>
          <p:nvPr>
            <p:ph sz="half" idx="1"/>
          </p:nvPr>
        </p:nvSpPr>
        <p:spPr>
          <a:xfrm>
            <a:off x="990600" y="1158875"/>
            <a:ext cx="5181600" cy="5167630"/>
          </a:xfrm>
        </p:spPr>
        <p:txBody>
          <a:bodyPr>
            <a:noAutofit/>
          </a:bodyPr>
          <a:p>
            <a:pPr marL="0" indent="0">
              <a:buNone/>
            </a:pPr>
            <a:r>
              <a:rPr lang="en-US" sz="2400"/>
              <a:t>Theme: “</a:t>
            </a:r>
            <a:r>
              <a:rPr lang="en-US" sz="2400" b="1"/>
              <a:t>Challenging Nuclear Madness and Militarism in the Pacific</a:t>
            </a:r>
            <a:r>
              <a:rPr lang="en-US" sz="2400"/>
              <a:t>”</a:t>
            </a:r>
            <a:endParaRPr lang="en-US" sz="2400"/>
          </a:p>
          <a:p>
            <a:pPr marL="0" indent="0">
              <a:buNone/>
            </a:pPr>
            <a:r>
              <a:rPr lang="en-US" sz="2400"/>
              <a:t>Focus 1: Elimination of nuclear weapons, as in VFP Statement of Purpose</a:t>
            </a:r>
            <a:endParaRPr lang="en-US" sz="2400"/>
          </a:p>
          <a:p>
            <a:pPr lvl="1"/>
            <a:r>
              <a:rPr lang="en-US"/>
              <a:t>UN Treaty on the Prohibition of Nuclear Weapons</a:t>
            </a:r>
            <a:endParaRPr lang="en-US"/>
          </a:p>
          <a:p>
            <a:pPr lvl="1"/>
            <a:r>
              <a:rPr lang="en-US"/>
              <a:t>International Campaign to Abolish Nuclear Weapons (ICAN) and ICAN Cities Appeal for cities to encourage their federal governments to ratify the Treaty</a:t>
            </a:r>
            <a:endParaRPr lang="en-US" sz="2000"/>
          </a:p>
          <a:p>
            <a:pPr marL="457200" lvl="1" indent="0">
              <a:buNone/>
            </a:pPr>
            <a:endParaRPr lang="en-US" sz="1800"/>
          </a:p>
          <a:p>
            <a:pPr marL="0" lvl="0" indent="0">
              <a:buNone/>
            </a:pPr>
            <a:r>
              <a:rPr lang="en-US" sz="2400"/>
              <a:t>Focus 2: Militarism's effect on the Environment and People of the Pacific Islands</a:t>
            </a:r>
            <a:endParaRPr lang="en-US" sz="2400"/>
          </a:p>
          <a:p>
            <a:pPr marL="0" lvl="0" indent="0">
              <a:buNone/>
            </a:pPr>
            <a:endParaRPr lang="en-US" sz="2400"/>
          </a:p>
          <a:p>
            <a:pPr marL="0" lvl="0" indent="0">
              <a:buNone/>
            </a:pPr>
            <a:endParaRPr lang="en-US" sz="2400"/>
          </a:p>
          <a:p>
            <a:pPr marL="457200" lvl="1" indent="0">
              <a:buNone/>
            </a:pPr>
            <a:endParaRPr lang="en-US" sz="2400"/>
          </a:p>
        </p:txBody>
      </p:sp>
      <p:pic>
        <p:nvPicPr>
          <p:cNvPr id="4" name="Content Placeholder 3" descr="GR, crew, Helen, 2Kia'i, JimA-Aug.2"/>
          <p:cNvPicPr>
            <a:picLocks noChangeAspect="1"/>
          </p:cNvPicPr>
          <p:nvPr>
            <p:ph sz="half" idx="2"/>
          </p:nvPr>
        </p:nvPicPr>
        <p:blipFill>
          <a:blip r:embed="rId1"/>
          <a:stretch>
            <a:fillRect/>
          </a:stretch>
        </p:blipFill>
        <p:spPr>
          <a:xfrm>
            <a:off x="6172200" y="1623060"/>
            <a:ext cx="5181600" cy="3886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1087120"/>
          </a:xfrm>
        </p:spPr>
        <p:txBody>
          <a:bodyPr/>
          <a:p>
            <a:r>
              <a:rPr lang="en-US"/>
              <a:t>Events, # of people reached	</a:t>
            </a:r>
            <a:endParaRPr lang="en-US"/>
          </a:p>
        </p:txBody>
      </p:sp>
      <p:sp>
        <p:nvSpPr>
          <p:cNvPr id="3" name="Content Placeholder 2"/>
          <p:cNvSpPr>
            <a:spLocks noGrp="1"/>
          </p:cNvSpPr>
          <p:nvPr>
            <p:ph idx="1"/>
          </p:nvPr>
        </p:nvSpPr>
        <p:spPr>
          <a:xfrm>
            <a:off x="1531620" y="1347470"/>
            <a:ext cx="9128760" cy="4838700"/>
          </a:xfrm>
        </p:spPr>
        <p:txBody>
          <a:bodyPr>
            <a:normAutofit fontScale="90000"/>
          </a:bodyPr>
          <a:p>
            <a:pPr marL="0" indent="0">
              <a:buNone/>
            </a:pPr>
            <a:r>
              <a:rPr lang="en-US" sz="3200"/>
              <a:t>Over 60 events, averaging 20 people!  That's over 1200 people who have seen a presentation about Veterans For Peace and the Golden Rule Project since our arrival in Hawai'i on July 31, 2019!</a:t>
            </a:r>
            <a:endParaRPr lang="en-US" sz="3200"/>
          </a:p>
          <a:p>
            <a:pPr lvl="1"/>
            <a:r>
              <a:rPr lang="en-US" sz="2800"/>
              <a:t>5 Quaker meetings, 3 Buddhist meetings, 2 UU churches, 3 at other denomination chuches</a:t>
            </a:r>
            <a:endParaRPr lang="en-US" sz="2800"/>
          </a:p>
          <a:p>
            <a:pPr lvl="1"/>
            <a:r>
              <a:rPr lang="en-US" sz="2800"/>
              <a:t>Keynote address at Maui Hiroshima Commemoration</a:t>
            </a:r>
            <a:endParaRPr lang="en-US" sz="2800"/>
          </a:p>
          <a:p>
            <a:pPr lvl="1"/>
            <a:r>
              <a:rPr lang="en-US" sz="2800"/>
              <a:t>High schools, colleges, and even young children</a:t>
            </a:r>
            <a:endParaRPr lang="en-US" sz="2800"/>
          </a:p>
          <a:p>
            <a:pPr lvl="1"/>
            <a:r>
              <a:rPr lang="en-US" sz="2800"/>
              <a:t>Big community potlucks and 3 library presentations</a:t>
            </a:r>
            <a:endParaRPr lang="en-US" sz="2800"/>
          </a:p>
          <a:p>
            <a:pPr lvl="1"/>
            <a:r>
              <a:rPr lang="en-US" sz="2800"/>
              <a:t>6 Rotary Clubs</a:t>
            </a:r>
            <a:endParaRPr lang="en-US" sz="2800"/>
          </a:p>
          <a:p>
            <a:pPr lvl="1"/>
            <a:r>
              <a:rPr lang="en-US" sz="3200"/>
              <a:t>Many special events and welcome ceremonies</a:t>
            </a:r>
            <a:endParaRPr lang="en-US"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152650" y="365125"/>
            <a:ext cx="7886700" cy="1150620"/>
          </a:xfrm>
        </p:spPr>
        <p:txBody>
          <a:bodyPr>
            <a:noAutofit/>
          </a:bodyPr>
          <a:p>
            <a:pPr algn="ctr"/>
            <a:r>
              <a:rPr lang="en-US" sz="3200"/>
              <a:t>Sailing with 9th graders on </a:t>
            </a:r>
            <a:r>
              <a:rPr lang="en-US" sz="3200">
                <a:sym typeface="+mn-ea"/>
              </a:rPr>
              <a:t>Hanekunamoku</a:t>
            </a:r>
            <a:br>
              <a:rPr lang="en-US" sz="3200"/>
            </a:br>
            <a:r>
              <a:rPr lang="en-US" sz="3200"/>
              <a:t> and the Golden Rule in Kane'ohe Bay</a:t>
            </a:r>
            <a:endParaRPr lang="en-US" sz="3200"/>
          </a:p>
        </p:txBody>
      </p:sp>
      <p:pic>
        <p:nvPicPr>
          <p:cNvPr id="4" name="Content Placeholder 3" descr="IMG_0208"/>
          <p:cNvPicPr>
            <a:picLocks noChangeAspect="1"/>
          </p:cNvPicPr>
          <p:nvPr>
            <p:ph idx="1"/>
          </p:nvPr>
        </p:nvPicPr>
        <p:blipFill>
          <a:blip r:embed="rId1"/>
          <a:stretch>
            <a:fillRect/>
          </a:stretch>
        </p:blipFill>
        <p:spPr>
          <a:xfrm>
            <a:off x="2803843" y="1515745"/>
            <a:ext cx="6583045" cy="4937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In Honolulu, 61 years later!</a:t>
            </a:r>
            <a:endParaRPr lang="en-US"/>
          </a:p>
        </p:txBody>
      </p:sp>
      <p:pic>
        <p:nvPicPr>
          <p:cNvPr id="4" name="Content Placeholder 3" descr="Peace Boat-7891"/>
          <p:cNvPicPr>
            <a:picLocks noChangeAspect="1"/>
          </p:cNvPicPr>
          <p:nvPr>
            <p:ph sz="half" idx="1"/>
          </p:nvPr>
        </p:nvPicPr>
        <p:blipFill>
          <a:blip r:embed="rId1"/>
          <a:srcRect/>
          <a:stretch>
            <a:fillRect/>
          </a:stretch>
        </p:blipFill>
        <p:spPr>
          <a:xfrm>
            <a:off x="2152650" y="1941195"/>
            <a:ext cx="3752215" cy="4300855"/>
          </a:xfrm>
          <a:prstGeom prst="rect">
            <a:avLst/>
          </a:prstGeom>
        </p:spPr>
      </p:pic>
      <p:pic>
        <p:nvPicPr>
          <p:cNvPr id="5" name="Content Placeholder 4" descr="golden_rule_hdr1 1958 sails up"/>
          <p:cNvPicPr>
            <a:picLocks noChangeAspect="1"/>
          </p:cNvPicPr>
          <p:nvPr>
            <p:ph sz="half" idx="2"/>
          </p:nvPr>
        </p:nvPicPr>
        <p:blipFill>
          <a:blip r:embed="rId2"/>
          <a:stretch>
            <a:fillRect/>
          </a:stretch>
        </p:blipFill>
        <p:spPr>
          <a:xfrm>
            <a:off x="5982335" y="1941195"/>
            <a:ext cx="4057015" cy="43008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5135880" y="1550035"/>
            <a:ext cx="5929630" cy="1002030"/>
          </a:xfrm>
        </p:spPr>
        <p:txBody>
          <a:bodyPr>
            <a:noAutofit/>
          </a:bodyPr>
          <a:p>
            <a:pPr algn="ctr"/>
            <a:r>
              <a:rPr lang="en-US" sz="2400" b="1"/>
              <a:t>Front Page of the 11/3 Sunday Star Advertiser, only paper read on all Hawaiian Islands</a:t>
            </a:r>
            <a:endParaRPr lang="en-US" sz="2400" b="1"/>
          </a:p>
        </p:txBody>
      </p:sp>
      <p:pic>
        <p:nvPicPr>
          <p:cNvPr id="4" name="Content Placeholder 3" descr="20191103_082651-Star-Advertiser-Page-1"/>
          <p:cNvPicPr>
            <a:picLocks noChangeAspect="1"/>
          </p:cNvPicPr>
          <p:nvPr>
            <p:ph sz="half" idx="1"/>
          </p:nvPr>
        </p:nvPicPr>
        <p:blipFill>
          <a:blip r:embed="rId1"/>
          <a:stretch>
            <a:fillRect/>
          </a:stretch>
        </p:blipFill>
        <p:spPr>
          <a:xfrm>
            <a:off x="5450840" y="2552065"/>
            <a:ext cx="2553335" cy="3952240"/>
          </a:xfrm>
          <a:prstGeom prst="rect">
            <a:avLst/>
          </a:prstGeom>
        </p:spPr>
      </p:pic>
      <p:pic>
        <p:nvPicPr>
          <p:cNvPr id="6" name="Content Placeholder 5" descr="20191103_082719-Star-Advertiser-Page-2"/>
          <p:cNvPicPr>
            <a:picLocks noChangeAspect="1"/>
          </p:cNvPicPr>
          <p:nvPr>
            <p:ph sz="half" idx="2"/>
          </p:nvPr>
        </p:nvPicPr>
        <p:blipFill>
          <a:blip r:embed="rId2"/>
          <a:stretch>
            <a:fillRect/>
          </a:stretch>
        </p:blipFill>
        <p:spPr>
          <a:xfrm>
            <a:off x="8173720" y="2586355"/>
            <a:ext cx="2639695" cy="3952240"/>
          </a:xfrm>
          <a:prstGeom prst="rect">
            <a:avLst/>
          </a:prstGeom>
        </p:spPr>
      </p:pic>
      <p:sp>
        <p:nvSpPr>
          <p:cNvPr id="7" name="Content Placeholder 2"/>
          <p:cNvSpPr>
            <a:spLocks noGrp="1"/>
          </p:cNvSpPr>
          <p:nvPr/>
        </p:nvSpPr>
        <p:spPr>
          <a:xfrm>
            <a:off x="875665" y="2106295"/>
            <a:ext cx="3862705" cy="4272280"/>
          </a:xfrm>
          <a:prstGeom prst="rect">
            <a:avLst/>
          </a:prstGeom>
        </p:spPr>
        <p:txBody>
          <a:bodyPr vert="horz" lIns="91440" tIns="45720" rIns="91440" bIns="45720" rtlCol="0">
            <a:normAutofit fontScale="6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And in Honolulu, we had 3 kinds of media in 3 days - with the biggest audiences in all of Hawai'i!</a:t>
            </a:r>
            <a:endParaRPr lang="en-US"/>
          </a:p>
          <a:p>
            <a:pPr marL="0" indent="0" algn="just">
              <a:buNone/>
            </a:pPr>
            <a:r>
              <a:rPr lang="en-US">
                <a:sym typeface="+mn-ea"/>
                <a:hlinkClick r:id="rId3" action="ppaction://hlinkfile"/>
              </a:rPr>
              <a:t>Star Advertiser</a:t>
            </a:r>
            <a:r>
              <a:rPr lang="en-US"/>
              <a:t>, Honolulu, Hawaii November 3, 2019</a:t>
            </a:r>
            <a:endParaRPr lang="en-US"/>
          </a:p>
          <a:p>
            <a:pPr marL="0" indent="0" algn="just">
              <a:buNone/>
            </a:pPr>
            <a:r>
              <a:rPr lang="en-US">
                <a:sym typeface="+mn-ea"/>
                <a:hlinkClick r:id="rId4" action="ppaction://hlinkfile"/>
              </a:rPr>
              <a:t>Hawaii News Now</a:t>
            </a:r>
            <a:r>
              <a:rPr lang="en-US"/>
              <a:t> TV interview with Helen and Honolulu Quakers Bob and Peggy Broderick and Rennie Lindley who knew the 1958 Captain and crew. November 4, 2019 </a:t>
            </a:r>
            <a:endParaRPr lang="en-US"/>
          </a:p>
          <a:p>
            <a:pPr marL="0" indent="0" algn="just">
              <a:buNone/>
            </a:pPr>
            <a:r>
              <a:rPr lang="en-US">
                <a:sym typeface="+mn-ea"/>
                <a:hlinkClick r:id="rId5" action="ppaction://hlinkfile"/>
              </a:rPr>
              <a:t>Hawaii Pubic Radio</a:t>
            </a:r>
            <a:r>
              <a:rPr lang="en-US"/>
              <a:t>-Catherine Cruz interview with Helen Jaccard, Ann Wright &amp; Bob Broderick, November 5, 2019 </a:t>
            </a:r>
            <a:endParaRPr lang="en-US"/>
          </a:p>
          <a:p>
            <a:pPr marL="0" indent="0" algn="just">
              <a:buNone/>
            </a:pPr>
            <a:endParaRPr lang="en-US"/>
          </a:p>
          <a:p>
            <a:pPr marL="0" indent="0" algn="just">
              <a:buNone/>
            </a:pPr>
            <a:endParaRPr lang="en-US"/>
          </a:p>
        </p:txBody>
      </p:sp>
      <p:sp>
        <p:nvSpPr>
          <p:cNvPr id="2" name="Text Box 1"/>
          <p:cNvSpPr txBox="1"/>
          <p:nvPr/>
        </p:nvSpPr>
        <p:spPr>
          <a:xfrm>
            <a:off x="2904490" y="282575"/>
            <a:ext cx="6383020" cy="1306830"/>
          </a:xfrm>
          <a:prstGeom prst="rect">
            <a:avLst/>
          </a:prstGeom>
          <a:noFill/>
        </p:spPr>
        <p:txBody>
          <a:bodyPr wrap="none" rtlCol="0" anchor="t">
            <a:spAutoFit/>
          </a:bodyPr>
          <a:p>
            <a:pPr algn="ctr"/>
            <a:r>
              <a:rPr lang="en-US" sz="3600" b="1">
                <a:sym typeface="+mn-ea"/>
              </a:rPr>
              <a:t>PRESS</a:t>
            </a:r>
            <a:endParaRPr lang="en-US" b="1">
              <a:sym typeface="+mn-ea"/>
            </a:endParaRPr>
          </a:p>
          <a:p>
            <a:pPr algn="ctr"/>
            <a:endParaRPr lang="en-US" sz="300">
              <a:sym typeface="+mn-ea"/>
            </a:endParaRPr>
          </a:p>
          <a:p>
            <a:pPr algn="ctr"/>
            <a:r>
              <a:rPr lang="en-US" sz="2000" b="1">
                <a:sym typeface="+mn-ea"/>
              </a:rPr>
              <a:t>From Hilo on the Big Island to Maui, O'ahu, and Kaua'i, </a:t>
            </a:r>
            <a:br>
              <a:rPr lang="en-US" sz="2000" b="1">
                <a:sym typeface="+mn-ea"/>
              </a:rPr>
            </a:br>
            <a:r>
              <a:rPr lang="en-US" sz="2000" b="1">
                <a:sym typeface="+mn-ea"/>
              </a:rPr>
              <a:t>there were radio and TV interviews and newspaper articles</a:t>
            </a:r>
            <a:endParaRPr lang="en-US" sz="2000" b="1">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Modern Map Rev B"/>
          <p:cNvPicPr>
            <a:picLocks noChangeAspect="1"/>
          </p:cNvPicPr>
          <p:nvPr>
            <p:ph sz="half" idx="2"/>
          </p:nvPr>
        </p:nvPicPr>
        <p:blipFill>
          <a:blip r:embed="rId1"/>
          <a:stretch>
            <a:fillRect/>
          </a:stretch>
        </p:blipFill>
        <p:spPr>
          <a:xfrm>
            <a:off x="903605" y="-20320"/>
            <a:ext cx="10384790" cy="4116705"/>
          </a:xfrm>
          <a:prstGeom prst="rect">
            <a:avLst/>
          </a:prstGeom>
        </p:spPr>
      </p:pic>
      <p:sp>
        <p:nvSpPr>
          <p:cNvPr id="2" name="Title 1"/>
          <p:cNvSpPr>
            <a:spLocks noGrp="1"/>
          </p:cNvSpPr>
          <p:nvPr>
            <p:ph type="title"/>
          </p:nvPr>
        </p:nvSpPr>
        <p:spPr/>
        <p:txBody>
          <a:bodyPr/>
          <a:p>
            <a:pPr algn="ctr"/>
            <a:r>
              <a:rPr lang="en-US"/>
              <a:t>Peace in the Pacific Voyage</a:t>
            </a:r>
            <a:endParaRPr lang="en-US"/>
          </a:p>
        </p:txBody>
      </p:sp>
      <p:sp>
        <p:nvSpPr>
          <p:cNvPr id="3" name="Content Placeholder 2"/>
          <p:cNvSpPr>
            <a:spLocks noGrp="1"/>
          </p:cNvSpPr>
          <p:nvPr>
            <p:ph sz="half" idx="1"/>
          </p:nvPr>
        </p:nvSpPr>
        <p:spPr>
          <a:xfrm>
            <a:off x="-90170" y="3997325"/>
            <a:ext cx="12211685" cy="2903855"/>
          </a:xfrm>
        </p:spPr>
        <p:txBody>
          <a:bodyPr/>
          <a:p>
            <a:pPr marL="0" indent="0">
              <a:buNone/>
            </a:pPr>
            <a:r>
              <a:rPr lang="en-US"/>
              <a:t>Delayed due to coronavirus just as we were going to leave Hawai'i</a:t>
            </a:r>
            <a:endParaRPr lang="en-US"/>
          </a:p>
          <a:p>
            <a:pPr marL="0" indent="0">
              <a:buNone/>
            </a:pPr>
            <a:r>
              <a:rPr lang="en-US"/>
              <a:t>Now it's hurricane season, so earliest departure is November 1</a:t>
            </a:r>
            <a:endParaRPr lang="en-US"/>
          </a:p>
          <a:p>
            <a:pPr marL="0" indent="0">
              <a:buNone/>
            </a:pPr>
            <a:r>
              <a:rPr lang="en-US"/>
              <a:t>Departure date depends on the coronavirus and when gatherings can happen and countries start allowing US residents to visit</a:t>
            </a:r>
            <a:endParaRPr lang="en-US"/>
          </a:p>
          <a:p>
            <a:pPr marL="0" indent="0">
              <a:buNone/>
            </a:pPr>
            <a:r>
              <a:rPr lang="en-US"/>
              <a:t>In the meantime, the Golden Rule Project is working on elimination of nuclear weapons and de-militarization of the Pacific</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11297</Words>
  <Application>WPS Presentation</Application>
  <PresentationFormat>Widescreen</PresentationFormat>
  <Paragraphs>192</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Old English Text MT</vt:lpstr>
      <vt:lpstr>Arial Black</vt:lpstr>
      <vt:lpstr>Calibri Light</vt:lpstr>
      <vt:lpstr>Calibri</vt:lpstr>
      <vt:lpstr>Microsoft YaHei</vt:lpstr>
      <vt:lpstr>Arial Unicode MS</vt:lpstr>
      <vt:lpstr>Office Theme</vt:lpstr>
      <vt:lpstr>PowerPoint 演示文稿</vt:lpstr>
      <vt:lpstr>Veterans For Peace </vt:lpstr>
      <vt:lpstr>PowerPoint 演示文稿</vt:lpstr>
      <vt:lpstr>Peace in the Pacific Begins in Hawai'i</vt:lpstr>
      <vt:lpstr>Events, # of people reached	</vt:lpstr>
      <vt:lpstr>Sailing with 9th graders on Hanekunamoku  and the Golden Rule in Kane'ohe Bay</vt:lpstr>
      <vt:lpstr>In Honolulu, 61 years later!</vt:lpstr>
      <vt:lpstr>Front Page of the 11/3 Sunday Star Advertiser, only paper read on all Hawaiian Islands</vt:lpstr>
      <vt:lpstr>Peace in the Pacific Voyage</vt:lpstr>
      <vt:lpstr>August 2020</vt:lpstr>
      <vt:lpstr>PowerPoint 演示文稿</vt:lpstr>
      <vt:lpstr>Focus On... Series</vt:lpstr>
      <vt:lpstr>Fall / Winter Activities</vt:lpstr>
      <vt:lpstr>Boat, crew status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For Peace </dc:title>
  <dc:creator>Helen Jaccard</dc:creator>
  <cp:lastModifiedBy>Helen Jaccard</cp:lastModifiedBy>
  <cp:revision>16</cp:revision>
  <dcterms:created xsi:type="dcterms:W3CDTF">2020-07-27T19:21:00Z</dcterms:created>
  <dcterms:modified xsi:type="dcterms:W3CDTF">2020-08-02T18:09:58Z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